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4" r:id="rId3"/>
    <p:sldId id="278" r:id="rId4"/>
    <p:sldId id="257" r:id="rId5"/>
    <p:sldId id="259" r:id="rId6"/>
    <p:sldId id="274" r:id="rId7"/>
    <p:sldId id="275" r:id="rId8"/>
    <p:sldId id="277" r:id="rId9"/>
    <p:sldId id="276" r:id="rId10"/>
    <p:sldId id="267" r:id="rId11"/>
    <p:sldId id="258" r:id="rId12"/>
    <p:sldId id="260" r:id="rId13"/>
    <p:sldId id="261" r:id="rId14"/>
    <p:sldId id="268" r:id="rId15"/>
    <p:sldId id="262" r:id="rId16"/>
    <p:sldId id="266" r:id="rId17"/>
    <p:sldId id="272" r:id="rId18"/>
    <p:sldId id="271" r:id="rId19"/>
    <p:sldId id="280" r:id="rId20"/>
    <p:sldId id="281" r:id="rId21"/>
    <p:sldId id="270" r:id="rId22"/>
    <p:sldId id="273" r:id="rId23"/>
    <p:sldId id="282" r:id="rId24"/>
  </p:sldIdLst>
  <p:sldSz cx="9144000" cy="646271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83063" autoAdjust="0"/>
  </p:normalViewPr>
  <p:slideViewPr>
    <p:cSldViewPr>
      <p:cViewPr varScale="1">
        <p:scale>
          <a:sx n="63" d="100"/>
          <a:sy n="63" d="100"/>
        </p:scale>
        <p:origin x="-546" y="-108"/>
      </p:cViewPr>
      <p:guideLst>
        <p:guide orient="horz" pos="2036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3.xml"/><Relationship Id="rId3" Type="http://schemas.openxmlformats.org/officeDocument/2006/relationships/slide" Target="slides/slide3.xml"/><Relationship Id="rId7" Type="http://schemas.openxmlformats.org/officeDocument/2006/relationships/slide" Target="slides/slide12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11.xml"/><Relationship Id="rId11" Type="http://schemas.openxmlformats.org/officeDocument/2006/relationships/slide" Target="slides/slide23.xml"/><Relationship Id="rId5" Type="http://schemas.openxmlformats.org/officeDocument/2006/relationships/slide" Target="slides/slide5.xml"/><Relationship Id="rId10" Type="http://schemas.openxmlformats.org/officeDocument/2006/relationships/slide" Target="slides/slide22.xml"/><Relationship Id="rId4" Type="http://schemas.openxmlformats.org/officeDocument/2006/relationships/slide" Target="slides/slide4.xml"/><Relationship Id="rId9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20565-E714-4917-BC0B-0D489BCD6691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AEEA0-7FB2-4EA2-B3F2-B52AD9004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236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універсальна банківська установа, що обслуговує значну клієнтську базу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досвід роботи на фінансовому ринку – понад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21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рік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входить до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I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групи банків за класифікацією НБУ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належить бенефіціарному власнику – державі в особі Міністерства фінансів України (94,7% статутного капіталу)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складається з понад 170 діючих відділень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постійний учасник Фонду гарантування вкладів фізичних осіб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уповноважений банк Пенсійного фонду України і Міністерства соціальної політики України з виплати пенсій та грошової допомоги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перебуває у десятці емітентів за кількістю активних платіжних карток </a:t>
            </a:r>
            <a:r>
              <a:rPr lang="ru-RU" sz="1000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(за даними Національного банку України</a:t>
            </a:r>
            <a:r>
              <a:rPr lang="en-US" sz="1000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1000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станом на 01.01.2015)</a:t>
            </a:r>
            <a:endParaRPr lang="uk-UA" sz="10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перший банк в Україні, який розпочав кредитувати об’єднання співвласників багатоквартирних будинків (ОСББ).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Рейтингове агентство «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Українське кредитно - рейтингове агентство</a:t>
            </a:r>
            <a:r>
              <a:rPr lang="ru-RU" noProof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» 26 грудня 2014 року підтвердило довгостроковий кредитний рейтинг УКРГАЗБАНКУ на рівні uaA+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за Національною рейтинговою шкалою з прогнозом «стабільний» та рейтингу депозитів на рівні «А» </a:t>
            </a:r>
          </a:p>
          <a:p>
            <a:pPr algn="ctr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(найвища надійність).</a:t>
            </a:r>
            <a:endParaRPr lang="ru-RU" noProof="1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dirty="0" smtClean="0">
              <a:latin typeface="Arial" charset="0"/>
              <a:cs typeface="Arial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978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Чотири основні</a:t>
            </a:r>
            <a:r>
              <a:rPr lang="uk-UA" baseline="0" dirty="0" smtClean="0"/>
              <a:t> цілі кредитування ОСББ  з можливістю отримати компенсацію за рахунок Держави в розмірі 40%  від вартості матеріалів та обладнання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045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Приклад реального кредиту на встановлення ІТП.    Кредит  взяло ОСББ, яке має 171 квартиру.  Тільки за 4 місяця</a:t>
            </a:r>
            <a:r>
              <a:rPr lang="uk-UA" baseline="0" dirty="0" smtClean="0"/>
              <a:t> 2015 року,  за опалювальний сезон вони з економили майже 100 тис грн.      ОСББ брало кредит в листопаді 2014 року,  і не попало під компенсацію, яка була затверджена постановою від 28.04.2015, тому кредит погашається на всю суму.  Але, якщо б цей кредит попал під компенсацію,   то залишок по кредиту склав би 143170 грн. </a:t>
            </a:r>
            <a:endParaRPr lang="uk-UA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59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Даний приклад показує</a:t>
            </a:r>
            <a:r>
              <a:rPr lang="uk-UA" baseline="0" dirty="0" smtClean="0"/>
              <a:t>  наскільки можуть змінюватись платежі по кредиту   в залежності від того, сплачує  ОСББ  кредит само,  с компенсацією з боку </a:t>
            </a:r>
            <a:r>
              <a:rPr lang="uk-UA" baseline="0" dirty="0" err="1" smtClean="0"/>
              <a:t>Держенергоефективності</a:t>
            </a:r>
            <a:r>
              <a:rPr lang="uk-UA" baseline="0" dirty="0" smtClean="0"/>
              <a:t> або з компенсацією відсотків з боку місцевої влади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92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В</a:t>
            </a:r>
            <a:r>
              <a:rPr lang="ru-RU" baseline="0" dirty="0" smtClean="0"/>
              <a:t> нас є </a:t>
            </a:r>
            <a:r>
              <a:rPr lang="ru-RU" baseline="0" dirty="0" err="1" smtClean="0"/>
              <a:t>досвід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співпраці</a:t>
            </a:r>
            <a:r>
              <a:rPr lang="ru-RU" baseline="0" dirty="0" smtClean="0"/>
              <a:t>  з </a:t>
            </a:r>
            <a:r>
              <a:rPr lang="ru-RU" baseline="0" dirty="0" err="1" smtClean="0"/>
              <a:t>місцевими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адміністраціями</a:t>
            </a:r>
            <a:r>
              <a:rPr lang="ru-RU" baseline="0" dirty="0" smtClean="0"/>
              <a:t> по </a:t>
            </a:r>
            <a:r>
              <a:rPr lang="ru-RU" baseline="0" dirty="0" err="1" smtClean="0"/>
              <a:t>компенсації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відсотків</a:t>
            </a:r>
            <a:r>
              <a:rPr lang="ru-RU" baseline="0" dirty="0" smtClean="0"/>
              <a:t> за кредитами ОСББ</a:t>
            </a:r>
          </a:p>
          <a:p>
            <a:pPr marL="228600" indent="-228600">
              <a:buAutoNum type="arabicPeriod"/>
            </a:pPr>
            <a:r>
              <a:rPr lang="uk-UA" baseline="0" dirty="0" smtClean="0"/>
              <a:t>Досвід кредитування ОСББ 1,5 року дає нам розуміння чого бажають ОСББ та мешканці</a:t>
            </a:r>
          </a:p>
          <a:p>
            <a:pPr marL="228600" indent="-228600">
              <a:buAutoNum type="arabicPeriod"/>
            </a:pPr>
            <a:r>
              <a:rPr lang="uk-UA" baseline="0" dirty="0" smtClean="0"/>
              <a:t>Власна програма яка довела  свою </a:t>
            </a:r>
            <a:r>
              <a:rPr lang="uk-UA" baseline="0" dirty="0" err="1" smtClean="0"/>
              <a:t>життедіяльність</a:t>
            </a:r>
            <a:endParaRPr lang="uk-UA" baseline="0" dirty="0" smtClean="0"/>
          </a:p>
          <a:p>
            <a:pPr marL="228600" indent="-228600">
              <a:buAutoNum type="arabicPeriod"/>
            </a:pPr>
            <a:r>
              <a:rPr lang="uk-UA" baseline="0" dirty="0" smtClean="0"/>
              <a:t>Якісний кредитний портфель, 0%  проблемність по кредитах ОСББ </a:t>
            </a:r>
          </a:p>
          <a:p>
            <a:pPr marL="228600" indent="-228600">
              <a:buAutoNum type="arabicPeriod"/>
            </a:pPr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894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defRPr/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Цілі кредитування:</a:t>
            </a:r>
          </a:p>
          <a:p>
            <a:pPr marL="457200" indent="-457200" algn="just">
              <a:buFontTx/>
              <a:buAutoNum type="arabicPeriod"/>
              <a:defRPr/>
            </a:pP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реконструкція, поточний та капітальний ремонт, у т.ч. із застосуванням енергозберігаючих технологій і обладнання;</a:t>
            </a:r>
          </a:p>
          <a:p>
            <a:pPr marL="285750" indent="-285750" algn="just">
              <a:buFontTx/>
              <a:buChar char="-"/>
              <a:defRPr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встановлення обладнання/приладів обліку споживання ресурсів  та вузлів керування і регулювання споживання цих ресурсів (теплової енергії, гарячої та холодної води, електричної енергії, газу);</a:t>
            </a:r>
          </a:p>
          <a:p>
            <a:pPr marL="285750" indent="-285750" algn="just">
              <a:buFontTx/>
              <a:buChar char="-"/>
              <a:defRPr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придбання або ремонт ліфтового обладнання, ремонт ліфтових шахт;</a:t>
            </a:r>
          </a:p>
          <a:p>
            <a:pPr marL="285750" indent="-285750" algn="just">
              <a:buFontTx/>
              <a:buChar char="-"/>
              <a:defRPr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інші заходи модернізації.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121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Перший</a:t>
            </a:r>
            <a:r>
              <a:rPr lang="uk-UA" baseline="0" dirty="0" smtClean="0"/>
              <a:t> кредит ОСББ,  був наданий на ремонт даху у м. Миколаївка, Донецької області у серпні 2013 року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668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Другий кредит був наданий</a:t>
            </a:r>
            <a:r>
              <a:rPr lang="uk-UA" baseline="0" dirty="0" smtClean="0"/>
              <a:t> у </a:t>
            </a:r>
            <a:r>
              <a:rPr lang="uk-UA" baseline="0" dirty="0" err="1" smtClean="0"/>
              <a:t>м.Краматорську</a:t>
            </a:r>
            <a:r>
              <a:rPr lang="uk-UA" baseline="0" dirty="0" smtClean="0"/>
              <a:t> на утеплення фасаду в жовтні 2013 року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03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Навіть</a:t>
            </a:r>
            <a:r>
              <a:rPr lang="uk-UA" baseline="0" dirty="0" smtClean="0"/>
              <a:t> були  невеличкі кредити,   на заміну </a:t>
            </a:r>
            <a:r>
              <a:rPr lang="uk-UA" baseline="0" dirty="0" err="1" smtClean="0"/>
              <a:t>водосточних</a:t>
            </a:r>
            <a:r>
              <a:rPr lang="uk-UA" baseline="0" dirty="0" smtClean="0"/>
              <a:t> труб.  Кредит був наданий на строк 12 місяців в сумі 4100 грн.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415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Першій кредит  наданий по власній програмі банку.</a:t>
            </a:r>
            <a:r>
              <a:rPr lang="uk-UA" baseline="0" dirty="0" smtClean="0"/>
              <a:t> Але з компенсацією відсотків за рахунок місцевої влади у </a:t>
            </a:r>
            <a:r>
              <a:rPr lang="uk-UA" baseline="0" dirty="0" err="1" smtClean="0"/>
              <a:t>м.Луцьку</a:t>
            </a:r>
            <a:r>
              <a:rPr lang="uk-UA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53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Державна підтримка заходів енергозбереження згідно Постанови Кабміну № 231  від 08.04.2015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155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Що це дає для ОСББ?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AEEA0-7FB2-4EA2-B3F2-B52AD900408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922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07631"/>
            <a:ext cx="7772400" cy="13852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62204"/>
            <a:ext cx="6400800" cy="165158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798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362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58809"/>
            <a:ext cx="2057400" cy="5514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58809"/>
            <a:ext cx="6019800" cy="5514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885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5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152892"/>
            <a:ext cx="7772400" cy="128356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739174"/>
            <a:ext cx="7772400" cy="141371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03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07967"/>
            <a:ext cx="4038600" cy="42650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07967"/>
            <a:ext cx="4038600" cy="426509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12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46631"/>
            <a:ext cx="4040188" cy="6028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049518"/>
            <a:ext cx="4040188" cy="37235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446631"/>
            <a:ext cx="4041775" cy="6028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049518"/>
            <a:ext cx="4041775" cy="37235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373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547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692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57312"/>
            <a:ext cx="3008313" cy="109507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57312"/>
            <a:ext cx="5111750" cy="55157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352383"/>
            <a:ext cx="3008313" cy="44206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113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523899"/>
            <a:ext cx="5486400" cy="53407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77455"/>
            <a:ext cx="5486400" cy="38776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057971"/>
            <a:ext cx="5486400" cy="7584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48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808"/>
            <a:ext cx="8229600" cy="1077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07967"/>
            <a:ext cx="8229600" cy="4265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989978"/>
            <a:ext cx="2133600" cy="344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FA967-6AA7-45AF-9873-01776CEB743E}" type="datetimeFigureOut">
              <a:rPr lang="ru-RU" smtClean="0"/>
              <a:t>23.06.2015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989978"/>
            <a:ext cx="2895600" cy="344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989978"/>
            <a:ext cx="2133600" cy="344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95378-04C8-4A12-B8CD-8ABB2EDB2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215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aee.gov.ua/sites/default/files/76.JPG?slideshow=true&amp;slideshowAuto=true&amp;slideshowSpeed=4000&amp;speed=350&amp;transition=elastic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aee.gov.ua/sites/default/files/a1091c4ce135041746fad65bee7f913c49b5bb86.jpg?slideshow=true&amp;slideshowAuto=true&amp;slideshowSpeed=4000&amp;speed=350&amp;transition=elastic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2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1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70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9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23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iliinov\AppData\Local\Microsoft\Windows\Temporary Internet Files\Content.Outlook\4GMBMZ1D\Shablon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071563" y="1155499"/>
            <a:ext cx="7310437" cy="145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2000" b="0" dirty="0">
                <a:solidFill>
                  <a:srgbClr val="0070C0"/>
                </a:solidFill>
              </a:rPr>
              <a:t>5 </a:t>
            </a:r>
            <a:r>
              <a:rPr lang="uk-UA" sz="2000" b="0" dirty="0">
                <a:solidFill>
                  <a:srgbClr val="0070C0"/>
                </a:solidFill>
              </a:rPr>
              <a:t>червня 2015 року ОСББ "Барви" м. Луцька </a:t>
            </a:r>
            <a:r>
              <a:rPr lang="en-US" sz="2000" b="0" dirty="0" smtClean="0">
                <a:solidFill>
                  <a:srgbClr val="0070C0"/>
                </a:solidFill>
              </a:rPr>
              <a:t/>
            </a:r>
            <a:br>
              <a:rPr lang="en-US" sz="2000" b="0" dirty="0" smtClean="0">
                <a:solidFill>
                  <a:srgbClr val="0070C0"/>
                </a:solidFill>
              </a:rPr>
            </a:br>
            <a:r>
              <a:rPr lang="uk-UA" sz="2000" b="0" dirty="0" smtClean="0">
                <a:solidFill>
                  <a:srgbClr val="0070C0"/>
                </a:solidFill>
              </a:rPr>
              <a:t>була </a:t>
            </a:r>
            <a:r>
              <a:rPr lang="uk-UA" sz="2000" b="0" dirty="0">
                <a:solidFill>
                  <a:srgbClr val="0070C0"/>
                </a:solidFill>
              </a:rPr>
              <a:t>підписана кредитна угода з АТ "</a:t>
            </a:r>
            <a:r>
              <a:rPr lang="uk-UA" sz="2000" b="0" dirty="0" err="1">
                <a:solidFill>
                  <a:srgbClr val="0070C0"/>
                </a:solidFill>
              </a:rPr>
              <a:t>Укргазбанк</a:t>
            </a:r>
            <a:r>
              <a:rPr lang="uk-UA" sz="2000" b="0" dirty="0">
                <a:solidFill>
                  <a:srgbClr val="0070C0"/>
                </a:solidFill>
              </a:rPr>
              <a:t>" </a:t>
            </a:r>
            <a:r>
              <a:rPr lang="en-US" sz="2000" b="0" dirty="0" smtClean="0">
                <a:solidFill>
                  <a:srgbClr val="0070C0"/>
                </a:solidFill>
              </a:rPr>
              <a:t/>
            </a:r>
            <a:br>
              <a:rPr lang="en-US" sz="2000" b="0" dirty="0" smtClean="0">
                <a:solidFill>
                  <a:srgbClr val="0070C0"/>
                </a:solidFill>
              </a:rPr>
            </a:br>
            <a:r>
              <a:rPr lang="uk-UA" sz="2000" b="0" dirty="0" smtClean="0">
                <a:solidFill>
                  <a:srgbClr val="0070C0"/>
                </a:solidFill>
              </a:rPr>
              <a:t>на </a:t>
            </a:r>
            <a:r>
              <a:rPr lang="uk-UA" sz="2000" b="0" dirty="0">
                <a:solidFill>
                  <a:srgbClr val="0070C0"/>
                </a:solidFill>
              </a:rPr>
              <a:t>суму 320 560 грн. терміном на 5 років. Кредит надано </a:t>
            </a:r>
            <a:r>
              <a:rPr lang="en-US" sz="2000" b="0" dirty="0" smtClean="0">
                <a:solidFill>
                  <a:srgbClr val="0070C0"/>
                </a:solidFill>
              </a:rPr>
              <a:t/>
            </a:r>
            <a:br>
              <a:rPr lang="en-US" sz="2000" b="0" dirty="0" smtClean="0">
                <a:solidFill>
                  <a:srgbClr val="0070C0"/>
                </a:solidFill>
              </a:rPr>
            </a:br>
            <a:r>
              <a:rPr lang="uk-UA" sz="2000" b="0" dirty="0" smtClean="0">
                <a:solidFill>
                  <a:srgbClr val="0070C0"/>
                </a:solidFill>
              </a:rPr>
              <a:t>на </a:t>
            </a:r>
            <a:r>
              <a:rPr lang="uk-UA" sz="2000" b="0" dirty="0">
                <a:solidFill>
                  <a:srgbClr val="0070C0"/>
                </a:solidFill>
              </a:rPr>
              <a:t>встановлення індивідуального теплового пункту </a:t>
            </a:r>
            <a:r>
              <a:rPr lang="en-US" sz="2000" b="0" dirty="0" smtClean="0">
                <a:solidFill>
                  <a:srgbClr val="0070C0"/>
                </a:solidFill>
              </a:rPr>
              <a:t/>
            </a:r>
            <a:br>
              <a:rPr lang="en-US" sz="2000" b="0" dirty="0" smtClean="0">
                <a:solidFill>
                  <a:srgbClr val="0070C0"/>
                </a:solidFill>
              </a:rPr>
            </a:br>
            <a:r>
              <a:rPr lang="uk-UA" sz="2000" b="0" dirty="0" smtClean="0">
                <a:solidFill>
                  <a:srgbClr val="0070C0"/>
                </a:solidFill>
              </a:rPr>
              <a:t>та </a:t>
            </a:r>
            <a:r>
              <a:rPr lang="uk-UA" sz="2000" b="0" dirty="0">
                <a:solidFill>
                  <a:srgbClr val="0070C0"/>
                </a:solidFill>
              </a:rPr>
              <a:t>балансування внутрішньо-будинкових </a:t>
            </a:r>
            <a:r>
              <a:rPr lang="en-US" sz="2000" b="0" dirty="0" smtClean="0">
                <a:solidFill>
                  <a:srgbClr val="0070C0"/>
                </a:solidFill>
              </a:rPr>
              <a:t/>
            </a:r>
            <a:br>
              <a:rPr lang="en-US" sz="2000" b="0" dirty="0" smtClean="0">
                <a:solidFill>
                  <a:srgbClr val="0070C0"/>
                </a:solidFill>
              </a:rPr>
            </a:br>
            <a:r>
              <a:rPr lang="uk-UA" sz="2000" b="0" dirty="0" smtClean="0">
                <a:solidFill>
                  <a:srgbClr val="0070C0"/>
                </a:solidFill>
              </a:rPr>
              <a:t>мереж </a:t>
            </a:r>
            <a:r>
              <a:rPr lang="uk-UA" sz="2000" b="0" dirty="0">
                <a:solidFill>
                  <a:srgbClr val="0070C0"/>
                </a:solidFill>
              </a:rPr>
              <a:t>теплопостачання.</a:t>
            </a:r>
            <a:endParaRPr lang="uk-UA" sz="2000" dirty="0">
              <a:solidFill>
                <a:srgbClr val="0070C0"/>
              </a:solidFill>
            </a:endParaRPr>
          </a:p>
        </p:txBody>
      </p:sp>
      <p:pic>
        <p:nvPicPr>
          <p:cNvPr id="6" name="Picture 2" descr="http://saee.gov.ua/sites/default/files/styles/image_650x290/public/76.JPG?itok=xvEo-Ey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34" y="3231356"/>
            <a:ext cx="7111093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85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iliinov\AppData\Local\Microsoft\Windows\Temporary Internet Files\Content.Outlook\4GMBMZ1D\Shablon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043608" y="1200031"/>
            <a:ext cx="72390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b="0" dirty="0">
                <a:solidFill>
                  <a:srgbClr val="0070C0"/>
                </a:solidFill>
              </a:rPr>
              <a:t>12 </a:t>
            </a:r>
            <a:r>
              <a:rPr lang="ru-RU" b="0" dirty="0" err="1">
                <a:solidFill>
                  <a:srgbClr val="0070C0"/>
                </a:solidFill>
              </a:rPr>
              <a:t>червня</a:t>
            </a:r>
            <a:r>
              <a:rPr lang="ru-RU" b="0" dirty="0">
                <a:solidFill>
                  <a:srgbClr val="0070C0"/>
                </a:solidFill>
              </a:rPr>
              <a:t> 2015р УКРГАЗБАНК </a:t>
            </a:r>
            <a:r>
              <a:rPr lang="ru-RU" b="0" dirty="0" err="1">
                <a:solidFill>
                  <a:srgbClr val="0070C0"/>
                </a:solidFill>
              </a:rPr>
              <a:t>видав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другий</a:t>
            </a:r>
            <a:r>
              <a:rPr lang="ru-RU" b="0" dirty="0">
                <a:solidFill>
                  <a:srgbClr val="0070C0"/>
                </a:solidFill>
              </a:rPr>
              <a:t> кредит </a:t>
            </a:r>
            <a:r>
              <a:rPr lang="en-US" b="0" dirty="0" smtClean="0">
                <a:solidFill>
                  <a:srgbClr val="0070C0"/>
                </a:solidFill>
              </a:rPr>
              <a:t/>
            </a:r>
            <a:br>
              <a:rPr lang="en-US" b="0" dirty="0" smtClean="0">
                <a:solidFill>
                  <a:srgbClr val="0070C0"/>
                </a:solidFill>
              </a:rPr>
            </a:br>
            <a:r>
              <a:rPr lang="ru-RU" b="0" dirty="0" smtClean="0">
                <a:solidFill>
                  <a:srgbClr val="0070C0"/>
                </a:solidFill>
              </a:rPr>
              <a:t>за </a:t>
            </a:r>
            <a:r>
              <a:rPr lang="ru-RU" b="0" dirty="0">
                <a:solidFill>
                  <a:srgbClr val="0070C0"/>
                </a:solidFill>
              </a:rPr>
              <a:t>Державною </a:t>
            </a:r>
            <a:r>
              <a:rPr lang="ru-RU" b="0" dirty="0" err="1">
                <a:solidFill>
                  <a:srgbClr val="0070C0"/>
                </a:solidFill>
              </a:rPr>
              <a:t>програмою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енергозбереження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позичальнику</a:t>
            </a:r>
            <a:r>
              <a:rPr lang="ru-RU" b="0" dirty="0">
                <a:solidFill>
                  <a:srgbClr val="0070C0"/>
                </a:solidFill>
              </a:rPr>
              <a:t> ОСББ у </a:t>
            </a:r>
            <a:r>
              <a:rPr lang="ru-RU" b="0" dirty="0" err="1">
                <a:solidFill>
                  <a:srgbClr val="0070C0"/>
                </a:solidFill>
              </a:rPr>
              <a:t>місті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Козятин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Вінницької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області</a:t>
            </a:r>
            <a:r>
              <a:rPr lang="ru-RU" b="0" dirty="0">
                <a:solidFill>
                  <a:srgbClr val="0070C0"/>
                </a:solidFill>
              </a:rPr>
              <a:t>. Кредит </a:t>
            </a:r>
            <a:r>
              <a:rPr lang="ru-RU" b="0" dirty="0" err="1">
                <a:solidFill>
                  <a:srgbClr val="0070C0"/>
                </a:solidFill>
              </a:rPr>
              <a:t>надано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en-US" b="0" dirty="0" smtClean="0">
                <a:solidFill>
                  <a:srgbClr val="0070C0"/>
                </a:solidFill>
              </a:rPr>
              <a:t/>
            </a:r>
            <a:br>
              <a:rPr lang="en-US" b="0" dirty="0" smtClean="0">
                <a:solidFill>
                  <a:srgbClr val="0070C0"/>
                </a:solidFill>
              </a:rPr>
            </a:br>
            <a:r>
              <a:rPr lang="ru-RU" b="0" dirty="0" smtClean="0">
                <a:solidFill>
                  <a:srgbClr val="0070C0"/>
                </a:solidFill>
              </a:rPr>
              <a:t>на </a:t>
            </a:r>
            <a:r>
              <a:rPr lang="ru-RU" b="0" dirty="0" err="1">
                <a:solidFill>
                  <a:srgbClr val="0070C0"/>
                </a:solidFill>
              </a:rPr>
              <a:t>придбання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вікон</a:t>
            </a:r>
            <a:r>
              <a:rPr lang="ru-RU" b="0" dirty="0">
                <a:solidFill>
                  <a:srgbClr val="0070C0"/>
                </a:solidFill>
              </a:rPr>
              <a:t> з </a:t>
            </a:r>
            <a:r>
              <a:rPr lang="ru-RU" b="0" dirty="0" err="1">
                <a:solidFill>
                  <a:srgbClr val="0070C0"/>
                </a:solidFill>
              </a:rPr>
              <a:t>двохкамерними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енергоефективними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склопакетами</a:t>
            </a:r>
            <a:r>
              <a:rPr lang="ru-RU" b="0" dirty="0">
                <a:solidFill>
                  <a:srgbClr val="0070C0"/>
                </a:solidFill>
              </a:rPr>
              <a:t> та </a:t>
            </a:r>
            <a:r>
              <a:rPr lang="ru-RU" b="0" dirty="0" err="1">
                <a:solidFill>
                  <a:srgbClr val="0070C0"/>
                </a:solidFill>
              </a:rPr>
              <a:t>матеріалів</a:t>
            </a:r>
            <a:r>
              <a:rPr lang="ru-RU" b="0" dirty="0">
                <a:solidFill>
                  <a:srgbClr val="0070C0"/>
                </a:solidFill>
              </a:rPr>
              <a:t> для </a:t>
            </a:r>
            <a:r>
              <a:rPr lang="ru-RU" b="0" dirty="0" err="1">
                <a:solidFill>
                  <a:srgbClr val="0070C0"/>
                </a:solidFill>
              </a:rPr>
              <a:t>проведення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робіт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en-US" b="0" dirty="0" smtClean="0">
                <a:solidFill>
                  <a:srgbClr val="0070C0"/>
                </a:solidFill>
              </a:rPr>
              <a:t/>
            </a:r>
            <a:br>
              <a:rPr lang="en-US" b="0" dirty="0" smtClean="0">
                <a:solidFill>
                  <a:srgbClr val="0070C0"/>
                </a:solidFill>
              </a:rPr>
            </a:br>
            <a:r>
              <a:rPr lang="ru-RU" b="0" dirty="0" smtClean="0">
                <a:solidFill>
                  <a:srgbClr val="0070C0"/>
                </a:solidFill>
              </a:rPr>
              <a:t>з </a:t>
            </a:r>
            <a:r>
              <a:rPr lang="ru-RU" b="0" dirty="0" err="1">
                <a:solidFill>
                  <a:srgbClr val="0070C0"/>
                </a:solidFill>
              </a:rPr>
              <a:t>теплоізоляції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зовнішніх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стін</a:t>
            </a:r>
            <a:r>
              <a:rPr lang="ru-RU" b="0" dirty="0">
                <a:solidFill>
                  <a:srgbClr val="0070C0"/>
                </a:solidFill>
              </a:rPr>
              <a:t>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0" dirty="0" err="1">
                <a:solidFill>
                  <a:srgbClr val="0070C0"/>
                </a:solidFill>
              </a:rPr>
              <a:t>Кредитні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кошти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надано</a:t>
            </a:r>
            <a:r>
              <a:rPr lang="ru-RU" b="0" dirty="0">
                <a:solidFill>
                  <a:srgbClr val="0070C0"/>
                </a:solidFill>
              </a:rPr>
              <a:t> </a:t>
            </a:r>
            <a:r>
              <a:rPr lang="ru-RU" b="0" dirty="0" err="1">
                <a:solidFill>
                  <a:srgbClr val="0070C0"/>
                </a:solidFill>
              </a:rPr>
              <a:t>строком</a:t>
            </a:r>
            <a:r>
              <a:rPr lang="ru-RU" b="0" dirty="0">
                <a:solidFill>
                  <a:srgbClr val="0070C0"/>
                </a:solidFill>
              </a:rPr>
              <a:t> на 60 </a:t>
            </a:r>
            <a:r>
              <a:rPr lang="ru-RU" b="0" dirty="0" err="1">
                <a:solidFill>
                  <a:srgbClr val="0070C0"/>
                </a:solidFill>
              </a:rPr>
              <a:t>місяців</a:t>
            </a:r>
            <a:r>
              <a:rPr lang="ru-RU" b="0" dirty="0">
                <a:solidFill>
                  <a:srgbClr val="0070C0"/>
                </a:solidFill>
              </a:rPr>
              <a:t>.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3" descr="http://saee.gov.ua/sites/default/files/styles/image_650x290/public/a1091c4ce135041746fad65bee7f913c49b5bb86.jpg?itok=JYsKn3Wd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3486150"/>
            <a:ext cx="61912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53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6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1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iliinov\AppData\Local\Microsoft\Windows\Temporary Internet Files\Content.Outlook\4GMBMZ1D\Shablon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071116"/>
            <a:ext cx="74168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000099"/>
                </a:solidFill>
              </a:rPr>
              <a:t>Відповідальні за співпрацю з боку</a:t>
            </a:r>
          </a:p>
          <a:p>
            <a:pPr algn="ctr"/>
            <a:r>
              <a:rPr lang="uk-UA" sz="2400" b="1" dirty="0">
                <a:solidFill>
                  <a:srgbClr val="000099"/>
                </a:solidFill>
              </a:rPr>
              <a:t> АБ «УКРГАЗБАНК»:</a:t>
            </a:r>
          </a:p>
          <a:p>
            <a:endParaRPr lang="uk-UA" dirty="0"/>
          </a:p>
          <a:p>
            <a:endParaRPr lang="en-US" dirty="0" smtClean="0"/>
          </a:p>
          <a:p>
            <a:pPr lvl="1"/>
            <a:r>
              <a:rPr lang="ru-RU" dirty="0" smtClean="0">
                <a:solidFill>
                  <a:srgbClr val="0070C0"/>
                </a:solidFill>
              </a:rPr>
              <a:t>П</a:t>
            </a:r>
            <a:r>
              <a:rPr lang="uk-UA" dirty="0" smtClean="0">
                <a:solidFill>
                  <a:srgbClr val="0070C0"/>
                </a:solidFill>
              </a:rPr>
              <a:t>ІБ</a:t>
            </a:r>
          </a:p>
          <a:p>
            <a:pPr lvl="1"/>
            <a:r>
              <a:rPr lang="uk-UA" dirty="0" err="1" smtClean="0">
                <a:solidFill>
                  <a:srgbClr val="0070C0"/>
                </a:solidFill>
              </a:rPr>
              <a:t>Тел</a:t>
            </a:r>
            <a:endParaRPr lang="uk-UA" dirty="0" smtClean="0">
              <a:solidFill>
                <a:srgbClr val="0070C0"/>
              </a:solidFill>
            </a:endParaRPr>
          </a:p>
          <a:p>
            <a:pPr lvl="1"/>
            <a:r>
              <a:rPr lang="ru-RU" dirty="0">
                <a:solidFill>
                  <a:srgbClr val="0070C0"/>
                </a:solidFill>
              </a:rPr>
              <a:t>Ел. адреса</a:t>
            </a:r>
            <a:r>
              <a:rPr lang="ru-RU" dirty="0" smtClean="0">
                <a:solidFill>
                  <a:srgbClr val="0070C0"/>
                </a:solidFill>
              </a:rPr>
              <a:t>: </a:t>
            </a:r>
            <a:endParaRPr lang="ru-RU" dirty="0">
              <a:solidFill>
                <a:srgbClr val="0070C0"/>
              </a:solidFill>
            </a:endParaRPr>
          </a:p>
          <a:p>
            <a:pPr lvl="1"/>
            <a:endParaRPr lang="en-US" dirty="0">
              <a:solidFill>
                <a:srgbClr val="0070C0"/>
              </a:solidFill>
            </a:endParaRPr>
          </a:p>
          <a:p>
            <a:pPr lvl="1"/>
            <a:endParaRPr lang="en-US" dirty="0" smtClean="0">
              <a:solidFill>
                <a:srgbClr val="0070C0"/>
              </a:solidFill>
            </a:endParaRPr>
          </a:p>
          <a:p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4369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0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7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9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2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6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1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524</Words>
  <Application>Microsoft Office PowerPoint</Application>
  <PresentationFormat>Произвольный</PresentationFormat>
  <Paragraphs>57</Paragraphs>
  <Slides>23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Глух Наталія Миколаївна</cp:lastModifiedBy>
  <cp:revision>52</cp:revision>
  <cp:lastPrinted>2015-06-23T14:28:33Z</cp:lastPrinted>
  <dcterms:created xsi:type="dcterms:W3CDTF">2015-05-19T16:53:50Z</dcterms:created>
  <dcterms:modified xsi:type="dcterms:W3CDTF">2015-06-23T14:28:59Z</dcterms:modified>
</cp:coreProperties>
</file>