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9" r:id="rId2"/>
    <p:sldId id="310" r:id="rId3"/>
    <p:sldId id="311" r:id="rId4"/>
    <p:sldId id="314" r:id="rId5"/>
    <p:sldId id="315" r:id="rId6"/>
    <p:sldId id="316" r:id="rId7"/>
    <p:sldId id="317" r:id="rId8"/>
  </p:sldIdLst>
  <p:sldSz cx="10693400" cy="7561263"/>
  <p:notesSz cx="6670675" cy="9929813"/>
  <p:defaultTextStyle>
    <a:defPPr>
      <a:defRPr lang="ru-RU"/>
    </a:defPPr>
    <a:lvl1pPr algn="l" defTabSz="995363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96888" indent="-39688" algn="l" defTabSz="995363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95363" indent="-80963" algn="l" defTabSz="995363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492250" indent="-120650" algn="l" defTabSz="995363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990725" indent="-161925" algn="l" defTabSz="995363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3B79"/>
    <a:srgbClr val="EDB823"/>
    <a:srgbClr val="505F96"/>
    <a:srgbClr val="005426"/>
    <a:srgbClr val="878BB4"/>
    <a:srgbClr val="C1C1D9"/>
    <a:srgbClr val="4F5F96"/>
    <a:srgbClr val="E5E5E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84" autoAdjust="0"/>
    <p:restoredTop sz="94660"/>
  </p:normalViewPr>
  <p:slideViewPr>
    <p:cSldViewPr>
      <p:cViewPr varScale="1">
        <p:scale>
          <a:sx n="59" d="100"/>
          <a:sy n="59" d="100"/>
        </p:scale>
        <p:origin x="-1380" y="-96"/>
      </p:cViewPr>
      <p:guideLst>
        <p:guide orient="horz" pos="4599"/>
        <p:guide orient="horz" pos="546"/>
        <p:guide pos="522"/>
        <p:guide pos="651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852" y="-90"/>
      </p:cViewPr>
      <p:guideLst>
        <p:guide orient="horz" pos="3128"/>
        <p:guide pos="210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1146" cy="496809"/>
          </a:xfrm>
          <a:prstGeom prst="rect">
            <a:avLst/>
          </a:prstGeom>
        </p:spPr>
        <p:txBody>
          <a:bodyPr vert="horz" lIns="90772" tIns="45386" rIns="90772" bIns="45386" rtlCol="0"/>
          <a:lstStyle>
            <a:lvl1pPr algn="l" defTabSz="988354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77971" y="0"/>
            <a:ext cx="2891146" cy="496809"/>
          </a:xfrm>
          <a:prstGeom prst="rect">
            <a:avLst/>
          </a:prstGeom>
        </p:spPr>
        <p:txBody>
          <a:bodyPr vert="horz" lIns="90772" tIns="45386" rIns="90772" bIns="45386" rtlCol="0"/>
          <a:lstStyle>
            <a:lvl1pPr algn="r" defTabSz="988354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1F78304-255E-45C3-86C4-D507B77ECC52}" type="datetimeFigureOut">
              <a:rPr lang="ru-RU"/>
              <a:pPr>
                <a:defRPr/>
              </a:pPr>
              <a:t>25.06.2015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1417"/>
            <a:ext cx="2891146" cy="496809"/>
          </a:xfrm>
          <a:prstGeom prst="rect">
            <a:avLst/>
          </a:prstGeom>
        </p:spPr>
        <p:txBody>
          <a:bodyPr vert="horz" lIns="90772" tIns="45386" rIns="90772" bIns="45386" rtlCol="0" anchor="b"/>
          <a:lstStyle>
            <a:lvl1pPr algn="l" defTabSz="988354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77971" y="9431417"/>
            <a:ext cx="2891146" cy="496809"/>
          </a:xfrm>
          <a:prstGeom prst="rect">
            <a:avLst/>
          </a:prstGeom>
        </p:spPr>
        <p:txBody>
          <a:bodyPr vert="horz" lIns="90772" tIns="45386" rIns="90772" bIns="45386" rtlCol="0" anchor="b"/>
          <a:lstStyle>
            <a:lvl1pPr algn="r" defTabSz="988354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8FD1D41-FCF1-404A-827F-C11CBF6512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1146" cy="496809"/>
          </a:xfrm>
          <a:prstGeom prst="rect">
            <a:avLst/>
          </a:prstGeom>
        </p:spPr>
        <p:txBody>
          <a:bodyPr vert="horz" lIns="90772" tIns="45386" rIns="90772" bIns="45386" rtlCol="0"/>
          <a:lstStyle>
            <a:lvl1pPr algn="l" defTabSz="988354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7971" y="0"/>
            <a:ext cx="2891146" cy="496809"/>
          </a:xfrm>
          <a:prstGeom prst="rect">
            <a:avLst/>
          </a:prstGeom>
        </p:spPr>
        <p:txBody>
          <a:bodyPr vert="horz" lIns="90772" tIns="45386" rIns="90772" bIns="45386" rtlCol="0"/>
          <a:lstStyle>
            <a:lvl1pPr algn="r" defTabSz="988354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A36FF82-1BC1-4E29-89F5-376CD9EDE5AA}" type="datetimeFigureOut">
              <a:rPr lang="ru-RU"/>
              <a:pPr>
                <a:defRPr/>
              </a:pPr>
              <a:t>25.06.2015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03263" y="744538"/>
            <a:ext cx="526415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72" tIns="45386" rIns="90772" bIns="45386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7068" y="4717297"/>
            <a:ext cx="5336540" cy="4468099"/>
          </a:xfrm>
          <a:prstGeom prst="rect">
            <a:avLst/>
          </a:prstGeom>
        </p:spPr>
        <p:txBody>
          <a:bodyPr vert="horz" lIns="90772" tIns="45386" rIns="90772" bIns="45386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1417"/>
            <a:ext cx="2891146" cy="496809"/>
          </a:xfrm>
          <a:prstGeom prst="rect">
            <a:avLst/>
          </a:prstGeom>
        </p:spPr>
        <p:txBody>
          <a:bodyPr vert="horz" lIns="90772" tIns="45386" rIns="90772" bIns="45386" rtlCol="0" anchor="b"/>
          <a:lstStyle>
            <a:lvl1pPr algn="l" defTabSz="988354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7971" y="9431417"/>
            <a:ext cx="2891146" cy="496809"/>
          </a:xfrm>
          <a:prstGeom prst="rect">
            <a:avLst/>
          </a:prstGeom>
        </p:spPr>
        <p:txBody>
          <a:bodyPr vert="horz" lIns="90772" tIns="45386" rIns="90772" bIns="45386" rtlCol="0" anchor="b"/>
          <a:lstStyle>
            <a:lvl1pPr algn="r" defTabSz="988354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1A21400-59EA-4DA6-954E-EFE5FB0701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9536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96888" algn="l" defTabSz="99536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95363" algn="l" defTabSz="99536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492250" algn="l" defTabSz="99536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990725" algn="l" defTabSz="99536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489068" algn="l" defTabSz="99562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986881" algn="l" defTabSz="99562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484696" algn="l" defTabSz="99562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982509" algn="l" defTabSz="99562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15163" y="2348895"/>
            <a:ext cx="7576232" cy="1620771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15163" y="4284717"/>
            <a:ext cx="7539976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978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6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2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90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8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7939088" y="7008813"/>
            <a:ext cx="2495550" cy="401637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056B5DA4-54B6-4A79-BD01-F1B82F79F1F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Подраздел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2365" y="3708623"/>
            <a:ext cx="7272808" cy="1501751"/>
          </a:xfrm>
        </p:spPr>
        <p:txBody>
          <a:bodyPr anchor="t"/>
          <a:lstStyle>
            <a:lvl1pPr algn="ctr">
              <a:defRPr sz="4400" b="1" cap="none">
                <a:solidFill>
                  <a:schemeClr val="tx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322365" y="5220791"/>
            <a:ext cx="7272808" cy="1654026"/>
          </a:xfrm>
        </p:spPr>
        <p:txBody>
          <a:bodyPr/>
          <a:lstStyle>
            <a:lvl1pPr marL="0" indent="0" algn="ct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81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62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44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25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90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88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69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50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7939088" y="7008813"/>
            <a:ext cx="2495550" cy="401637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FEEA10C3-ED0A-4699-9C59-D9FB8924948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Основная стран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96533" y="296333"/>
            <a:ext cx="8424998" cy="804333"/>
          </a:xfrm>
        </p:spPr>
        <p:txBody>
          <a:bodyPr>
            <a:noAutofit/>
          </a:bodyPr>
          <a:lstStyle>
            <a:lvl1pPr>
              <a:defRPr sz="28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2797" y="1692400"/>
            <a:ext cx="9475933" cy="4896544"/>
          </a:xfrm>
        </p:spPr>
        <p:txBody>
          <a:bodyPr/>
          <a:lstStyle>
            <a:lvl1pPr>
              <a:buClr>
                <a:schemeClr val="tx2"/>
              </a:buClr>
              <a:defRPr sz="2000">
                <a:latin typeface="Arial" pitchFamily="34" charset="0"/>
                <a:cs typeface="Arial" pitchFamily="34" charset="0"/>
              </a:defRPr>
            </a:lvl1pPr>
            <a:lvl2pPr>
              <a:buClr>
                <a:schemeClr val="tx2"/>
              </a:buClr>
              <a:buFont typeface="Wingdings" pitchFamily="2" charset="2"/>
              <a:buChar char="§"/>
              <a:defRPr sz="2000">
                <a:latin typeface="Arial" pitchFamily="34" charset="0"/>
                <a:cs typeface="Arial" pitchFamily="34" charset="0"/>
              </a:defRPr>
            </a:lvl2pPr>
            <a:lvl3pPr>
              <a:buClr>
                <a:schemeClr val="tx2"/>
              </a:buClr>
              <a:defRPr sz="1800">
                <a:latin typeface="Arial" pitchFamily="34" charset="0"/>
                <a:cs typeface="Arial" pitchFamily="34" charset="0"/>
              </a:defRPr>
            </a:lvl3pPr>
            <a:lvl4pPr>
              <a:buClr>
                <a:schemeClr val="tx2"/>
              </a:buClr>
              <a:defRPr sz="1600">
                <a:latin typeface="Arial" pitchFamily="34" charset="0"/>
                <a:cs typeface="Arial" pitchFamily="34" charset="0"/>
              </a:defRPr>
            </a:lvl4pPr>
            <a:lvl5pPr>
              <a:buClr>
                <a:schemeClr val="tx2"/>
              </a:buClr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7939088" y="7008813"/>
            <a:ext cx="2495550" cy="401637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C6148C2B-3EE6-444A-8952-C1BFBB01303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9424" y="1692533"/>
            <a:ext cx="4517276" cy="705367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97814" indent="0">
              <a:buNone/>
              <a:defRPr sz="2200" b="1"/>
            </a:lvl2pPr>
            <a:lvl3pPr marL="995627" indent="0">
              <a:buNone/>
              <a:defRPr sz="2000" b="1"/>
            </a:lvl3pPr>
            <a:lvl4pPr marL="1493441" indent="0">
              <a:buNone/>
              <a:defRPr sz="1700" b="1"/>
            </a:lvl4pPr>
            <a:lvl5pPr marL="1991254" indent="0">
              <a:buNone/>
              <a:defRPr sz="1700" b="1"/>
            </a:lvl5pPr>
            <a:lvl6pPr marL="2489068" indent="0">
              <a:buNone/>
              <a:defRPr sz="1700" b="1"/>
            </a:lvl6pPr>
            <a:lvl7pPr marL="2986881" indent="0">
              <a:buNone/>
              <a:defRPr sz="1700" b="1"/>
            </a:lvl7pPr>
            <a:lvl8pPr marL="3484696" indent="0">
              <a:buNone/>
              <a:defRPr sz="1700" b="1"/>
            </a:lvl8pPr>
            <a:lvl9pPr marL="3982509" indent="0">
              <a:buNone/>
              <a:defRPr sz="17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9424" y="2397901"/>
            <a:ext cx="4517276" cy="4356478"/>
          </a:xfrm>
        </p:spPr>
        <p:txBody>
          <a:bodyPr/>
          <a:lstStyle>
            <a:lvl1pPr>
              <a:buClr>
                <a:schemeClr val="tx2"/>
              </a:buClr>
              <a:defRPr sz="1800"/>
            </a:lvl1pPr>
            <a:lvl2pPr>
              <a:buClr>
                <a:schemeClr val="tx2"/>
              </a:buClr>
              <a:buFont typeface="Wingdings" pitchFamily="2" charset="2"/>
              <a:buChar char="§"/>
              <a:defRPr sz="1600"/>
            </a:lvl2pPr>
            <a:lvl3pPr>
              <a:buClr>
                <a:schemeClr val="tx2"/>
              </a:buClr>
              <a:defRPr sz="1400"/>
            </a:lvl3pPr>
            <a:lvl4pPr>
              <a:buClr>
                <a:schemeClr val="tx2"/>
              </a:buClr>
              <a:defRPr sz="1200"/>
            </a:lvl4pPr>
            <a:lvl5pPr>
              <a:buClr>
                <a:schemeClr val="tx2"/>
              </a:buClr>
              <a:defRPr sz="12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579896" y="1692533"/>
            <a:ext cx="4578836" cy="705367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97814" indent="0">
              <a:buNone/>
              <a:defRPr sz="2200" b="1"/>
            </a:lvl2pPr>
            <a:lvl3pPr marL="995627" indent="0">
              <a:buNone/>
              <a:defRPr sz="2000" b="1"/>
            </a:lvl3pPr>
            <a:lvl4pPr marL="1493441" indent="0">
              <a:buNone/>
              <a:defRPr sz="1700" b="1"/>
            </a:lvl4pPr>
            <a:lvl5pPr marL="1991254" indent="0">
              <a:buNone/>
              <a:defRPr sz="1700" b="1"/>
            </a:lvl5pPr>
            <a:lvl6pPr marL="2489068" indent="0">
              <a:buNone/>
              <a:defRPr sz="1700" b="1"/>
            </a:lvl6pPr>
            <a:lvl7pPr marL="2986881" indent="0">
              <a:buNone/>
              <a:defRPr sz="1700" b="1"/>
            </a:lvl7pPr>
            <a:lvl8pPr marL="3484696" indent="0">
              <a:buNone/>
              <a:defRPr sz="1700" b="1"/>
            </a:lvl8pPr>
            <a:lvl9pPr marL="3982509" indent="0">
              <a:buNone/>
              <a:defRPr sz="17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579896" y="2397901"/>
            <a:ext cx="4578836" cy="4356478"/>
          </a:xfrm>
        </p:spPr>
        <p:txBody>
          <a:bodyPr/>
          <a:lstStyle>
            <a:lvl1pPr>
              <a:buClr>
                <a:schemeClr val="tx2"/>
              </a:buClr>
              <a:defRPr sz="1800"/>
            </a:lvl1pPr>
            <a:lvl2pPr>
              <a:buClr>
                <a:schemeClr val="tx2"/>
              </a:buClr>
              <a:buFont typeface="Wingdings" pitchFamily="2" charset="2"/>
              <a:buChar char="§"/>
              <a:defRPr sz="1600"/>
            </a:lvl2pPr>
            <a:lvl3pPr>
              <a:buClr>
                <a:schemeClr val="tx2"/>
              </a:buClr>
              <a:defRPr sz="1400"/>
            </a:lvl3pPr>
            <a:lvl4pPr>
              <a:buClr>
                <a:schemeClr val="tx2"/>
              </a:buClr>
              <a:defRPr sz="1200"/>
            </a:lvl4pPr>
            <a:lvl5pPr>
              <a:buClr>
                <a:schemeClr val="tx2"/>
              </a:buClr>
              <a:defRPr sz="12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9A27FB-9D63-46D9-81D6-4490398FC34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1905000" y="296863"/>
            <a:ext cx="8389938" cy="79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562" tIns="49782" rIns="99562" bIns="4978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82625" y="1620838"/>
            <a:ext cx="9475788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562" tIns="49782" rIns="99562" bIns="4978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 vert="horz" lIns="99562" tIns="49782" rIns="99562" bIns="49782" rtlCol="0" anchor="ctr"/>
          <a:lstStyle>
            <a:lvl1pPr algn="ctr" defTabSz="995627" fontAlgn="auto">
              <a:spcBef>
                <a:spcPts val="0"/>
              </a:spcBef>
              <a:spcAft>
                <a:spcPts val="0"/>
              </a:spcAft>
              <a:defRPr sz="13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964488" y="7008813"/>
            <a:ext cx="2495550" cy="401637"/>
          </a:xfrm>
          <a:prstGeom prst="rect">
            <a:avLst/>
          </a:prstGeom>
        </p:spPr>
        <p:txBody>
          <a:bodyPr vert="horz" lIns="99562" tIns="49782" rIns="99562" bIns="49782" rtlCol="0" anchor="ctr"/>
          <a:lstStyle>
            <a:lvl1pPr algn="r" defTabSz="995627" fontAlgn="auto">
              <a:spcBef>
                <a:spcPts val="0"/>
              </a:spcBef>
              <a:spcAft>
                <a:spcPts val="0"/>
              </a:spcAft>
              <a:defRPr sz="1800">
                <a:solidFill>
                  <a:srgbClr val="004785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A026274-FE55-44C4-82DD-FF9ABEA8FD3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2" r:id="rId4"/>
  </p:sldLayoutIdLst>
  <p:hf hdr="0" ftr="0" dt="0"/>
  <p:txStyles>
    <p:titleStyle>
      <a:lvl1pPr algn="ctr" defTabSz="995363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rgbClr val="1D3B79"/>
          </a:solidFill>
          <a:latin typeface="Arial" pitchFamily="34" charset="0"/>
          <a:ea typeface="+mj-ea"/>
          <a:cs typeface="Arial" pitchFamily="34" charset="0"/>
        </a:defRPr>
      </a:lvl1pPr>
      <a:lvl2pPr algn="ctr" defTabSz="995363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1D3B79"/>
          </a:solidFill>
          <a:latin typeface="Arial" charset="0"/>
          <a:cs typeface="Arial" charset="0"/>
        </a:defRPr>
      </a:lvl2pPr>
      <a:lvl3pPr algn="ctr" defTabSz="995363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1D3B79"/>
          </a:solidFill>
          <a:latin typeface="Arial" charset="0"/>
          <a:cs typeface="Arial" charset="0"/>
        </a:defRPr>
      </a:lvl3pPr>
      <a:lvl4pPr algn="ctr" defTabSz="995363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1D3B79"/>
          </a:solidFill>
          <a:latin typeface="Arial" charset="0"/>
          <a:cs typeface="Arial" charset="0"/>
        </a:defRPr>
      </a:lvl4pPr>
      <a:lvl5pPr algn="ctr" defTabSz="995363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1D3B79"/>
          </a:solidFill>
          <a:latin typeface="Arial" charset="0"/>
          <a:cs typeface="Arial" charset="0"/>
        </a:defRPr>
      </a:lvl5pPr>
      <a:lvl6pPr marL="457200" algn="ctr" defTabSz="995363" rtl="0" fontAlgn="base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Arial" charset="0"/>
          <a:cs typeface="Arial" charset="0"/>
        </a:defRPr>
      </a:lvl6pPr>
      <a:lvl7pPr marL="914400" algn="ctr" defTabSz="995363" rtl="0" fontAlgn="base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Arial" charset="0"/>
          <a:cs typeface="Arial" charset="0"/>
        </a:defRPr>
      </a:lvl7pPr>
      <a:lvl8pPr marL="1371600" algn="ctr" defTabSz="995363" rtl="0" fontAlgn="base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Arial" charset="0"/>
          <a:cs typeface="Arial" charset="0"/>
        </a:defRPr>
      </a:lvl8pPr>
      <a:lvl9pPr marL="1828800" algn="ctr" defTabSz="995363" rtl="0" fontAlgn="base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defTabSz="995363" rtl="0" eaLnBrk="0" fontAlgn="base" hangingPunct="0">
        <a:spcBef>
          <a:spcPts val="1800"/>
        </a:spcBef>
        <a:spcAft>
          <a:spcPct val="0"/>
        </a:spcAft>
        <a:buFont typeface="Arial" charset="0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808038" indent="-309563" algn="l" defTabSz="99536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243013" indent="-247650" algn="l" defTabSz="99536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741488" indent="-247650" algn="l" defTabSz="99536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239963" indent="-247650" algn="l" defTabSz="995363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737975" indent="-248907" algn="l" defTabSz="995627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788" indent="-248907" algn="l" defTabSz="995627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602" indent="-248907" algn="l" defTabSz="995627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1415" indent="-248907" algn="l" defTabSz="995627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9562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814" algn="l" defTabSz="99562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627" algn="l" defTabSz="99562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441" algn="l" defTabSz="99562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254" algn="l" defTabSz="99562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9068" algn="l" defTabSz="99562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881" algn="l" defTabSz="99562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696" algn="l" defTabSz="99562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509" algn="l" defTabSz="99562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Заголовок 4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Публічне акціонерне товариство</a:t>
            </a:r>
            <a:br>
              <a:rPr lang="uk-UA" dirty="0" smtClean="0"/>
            </a:br>
            <a:r>
              <a:rPr lang="uk-UA" dirty="0" smtClean="0"/>
              <a:t>«Державний експортно-імпортний банк України»</a:t>
            </a:r>
            <a:endParaRPr lang="uk-UA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2444" y="2196455"/>
            <a:ext cx="2376264" cy="207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180" y="2196455"/>
            <a:ext cx="2407507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8708" y="2196455"/>
            <a:ext cx="2407506" cy="2088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94972" y="2196455"/>
            <a:ext cx="2407508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" name="Прямоугольник 49"/>
          <p:cNvSpPr/>
          <p:nvPr/>
        </p:nvSpPr>
        <p:spPr>
          <a:xfrm>
            <a:off x="810196" y="4500711"/>
            <a:ext cx="90730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dirty="0" smtClean="0">
                <a:solidFill>
                  <a:schemeClr val="accent1">
                    <a:lumMod val="75000"/>
                  </a:schemeClr>
                </a:solidFill>
              </a:rPr>
              <a:t>Програма сприяння</a:t>
            </a:r>
          </a:p>
          <a:p>
            <a:pPr algn="ctr"/>
            <a:r>
              <a:rPr lang="uk-UA" sz="4000" dirty="0" smtClean="0">
                <a:solidFill>
                  <a:schemeClr val="accent1">
                    <a:lumMod val="75000"/>
                  </a:schemeClr>
                </a:solidFill>
              </a:rPr>
              <a:t>оптимізації </a:t>
            </a:r>
            <a:r>
              <a:rPr lang="uk-UA" sz="4000" dirty="0" err="1" smtClean="0">
                <a:solidFill>
                  <a:schemeClr val="accent1">
                    <a:lumMod val="75000"/>
                  </a:schemeClr>
                </a:solidFill>
              </a:rPr>
              <a:t>енергоефективності</a:t>
            </a:r>
            <a:endParaRPr lang="uk-UA" sz="4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для об’єднань співвласників багатоквартирних будинків (ОСББ)</a:t>
            </a:r>
          </a:p>
          <a:p>
            <a:pPr algn="ctr"/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та житлово-будівельних кооперативів (ЖБК)</a:t>
            </a:r>
            <a:endParaRPr lang="uk-UA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Заголовок 4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2400" dirty="0" smtClean="0">
                <a:solidFill>
                  <a:schemeClr val="accent2">
                    <a:lumMod val="75000"/>
                  </a:schemeClr>
                </a:solidFill>
              </a:rPr>
              <a:t>Програма сприяння оптимізації </a:t>
            </a:r>
            <a:r>
              <a:rPr lang="uk-UA" sz="2400" dirty="0" err="1" smtClean="0">
                <a:solidFill>
                  <a:schemeClr val="accent2">
                    <a:lumMod val="75000"/>
                  </a:schemeClr>
                </a:solidFill>
              </a:rPr>
              <a:t>енергоефективності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164" y="1404366"/>
            <a:ext cx="3096344" cy="5485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Прямоугольник 45"/>
          <p:cNvSpPr/>
          <p:nvPr/>
        </p:nvSpPr>
        <p:spPr>
          <a:xfrm>
            <a:off x="3834532" y="1404367"/>
            <a:ext cx="6192688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1500" dirty="0" smtClean="0">
                <a:solidFill>
                  <a:schemeClr val="accent2">
                    <a:lumMod val="75000"/>
                  </a:schemeClr>
                </a:solidFill>
              </a:rPr>
              <a:t>ПОЗИЧАЛЬНИК</a:t>
            </a:r>
          </a:p>
          <a:p>
            <a:pPr algn="just"/>
            <a:r>
              <a:rPr lang="uk-UA" sz="1500" dirty="0" smtClean="0"/>
              <a:t>Об’єднання співвласників багатоквартирних будинків (далі –ОСББ), Житлово-будівельні кооперативи (далі – ЖБК), які віднесені АТ «Укрексімбанк» до категорії малого та середнього бізнесу.</a:t>
            </a:r>
          </a:p>
          <a:p>
            <a:pPr algn="just"/>
            <a:endParaRPr lang="uk-UA" sz="1500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r>
              <a:rPr lang="uk-UA" sz="1500" dirty="0" smtClean="0">
                <a:solidFill>
                  <a:schemeClr val="accent2">
                    <a:lumMod val="75000"/>
                  </a:schemeClr>
                </a:solidFill>
              </a:rPr>
              <a:t>ВИМОГИ ДО ПОЗИЧАЛЬНИКА</a:t>
            </a:r>
          </a:p>
          <a:p>
            <a:pPr algn="just">
              <a:buFont typeface="Arial" pitchFamily="34" charset="0"/>
              <a:buChar char="•"/>
            </a:pPr>
            <a:r>
              <a:rPr lang="uk-UA" sz="1500" dirty="0" smtClean="0"/>
              <a:t>діючий поточний рахунок у АТ «Укрексімбанк»;</a:t>
            </a:r>
          </a:p>
          <a:p>
            <a:pPr algn="just">
              <a:buFont typeface="Arial" pitchFamily="34" charset="0"/>
              <a:buChar char="•"/>
            </a:pPr>
            <a:r>
              <a:rPr lang="uk-UA" sz="1500" dirty="0" smtClean="0"/>
              <a:t>збори комунальних платежів за останні 12 місяців становлять не менше 85%;</a:t>
            </a:r>
          </a:p>
          <a:p>
            <a:pPr algn="just">
              <a:buFont typeface="Arial" pitchFamily="34" charset="0"/>
              <a:buChar char="•"/>
            </a:pPr>
            <a:r>
              <a:rPr lang="uk-UA" sz="1500" dirty="0" smtClean="0"/>
              <a:t>відсутність простроченої заборгованості перед постачальниками товарів та послуг;</a:t>
            </a:r>
          </a:p>
          <a:p>
            <a:pPr algn="just">
              <a:buFont typeface="Arial" pitchFamily="34" charset="0"/>
              <a:buChar char="•"/>
            </a:pPr>
            <a:r>
              <a:rPr lang="uk-UA" sz="1500" dirty="0" smtClean="0"/>
              <a:t>наявність резервного фонду не менше 20% від суми кредиту;</a:t>
            </a:r>
          </a:p>
          <a:p>
            <a:pPr algn="just">
              <a:buFont typeface="Arial" pitchFamily="34" charset="0"/>
              <a:buChar char="•"/>
            </a:pPr>
            <a:r>
              <a:rPr lang="uk-UA" sz="1500" dirty="0" smtClean="0"/>
              <a:t>відсутність простроченої заборгованості перед АТ «Укрексімбанк» на строк понад 7 днів;</a:t>
            </a:r>
          </a:p>
          <a:p>
            <a:pPr algn="just">
              <a:buFont typeface="Arial" pitchFamily="34" charset="0"/>
              <a:buChar char="•"/>
            </a:pPr>
            <a:r>
              <a:rPr lang="uk-UA" sz="1500" dirty="0" smtClean="0"/>
              <a:t>відсутність арештів коштів на рахунках у АТ «Укрексімбанк», обтяжень активів уповноваженими органами;</a:t>
            </a:r>
          </a:p>
          <a:p>
            <a:pPr algn="just"/>
            <a:endParaRPr lang="uk-UA" sz="1500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r>
              <a:rPr lang="uk-UA" sz="1500" dirty="0" smtClean="0">
                <a:solidFill>
                  <a:schemeClr val="accent2">
                    <a:lumMod val="75000"/>
                  </a:schemeClr>
                </a:solidFill>
              </a:rPr>
              <a:t>ДОДАТКОВО ДЛЯ ОСББ</a:t>
            </a:r>
          </a:p>
          <a:p>
            <a:pPr algn="just">
              <a:buFont typeface="Arial" pitchFamily="34" charset="0"/>
              <a:buChar char="•"/>
            </a:pPr>
            <a:r>
              <a:rPr lang="uk-UA" sz="1500" dirty="0" smtClean="0"/>
              <a:t>не менше 90% мешканців житлового комплексу</a:t>
            </a:r>
          </a:p>
          <a:p>
            <a:pPr algn="just">
              <a:buFont typeface="Arial" pitchFamily="34" charset="0"/>
              <a:buChar char="•"/>
            </a:pPr>
            <a:r>
              <a:rPr lang="uk-UA" sz="1500" dirty="0" smtClean="0"/>
              <a:t>є членами ОСББ;</a:t>
            </a:r>
          </a:p>
          <a:p>
            <a:pPr algn="just"/>
            <a:r>
              <a:rPr lang="uk-UA" sz="1500" dirty="0" smtClean="0"/>
              <a:t>наявність 80% голосів-членів ОСББ щодо ухвалення</a:t>
            </a:r>
          </a:p>
          <a:p>
            <a:pPr algn="just"/>
            <a:r>
              <a:rPr lang="uk-UA" sz="1500" dirty="0" smtClean="0"/>
              <a:t>рішення про отримання кредиту</a:t>
            </a:r>
            <a:endParaRPr lang="uk-UA" sz="1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Заголовок 4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2400" dirty="0" smtClean="0">
                <a:solidFill>
                  <a:schemeClr val="accent2">
                    <a:lumMod val="75000"/>
                  </a:schemeClr>
                </a:solidFill>
              </a:rPr>
              <a:t>Програма сприяння оптимізації </a:t>
            </a:r>
            <a:r>
              <a:rPr lang="uk-UA" sz="2400" dirty="0" err="1" smtClean="0">
                <a:solidFill>
                  <a:schemeClr val="accent2">
                    <a:lumMod val="75000"/>
                  </a:schemeClr>
                </a:solidFill>
              </a:rPr>
              <a:t>енергоефективності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164" y="1404366"/>
            <a:ext cx="3096344" cy="5485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Прямоугольник 45"/>
          <p:cNvSpPr/>
          <p:nvPr/>
        </p:nvSpPr>
        <p:spPr>
          <a:xfrm>
            <a:off x="3762524" y="1404367"/>
            <a:ext cx="6552728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1500" dirty="0" smtClean="0">
                <a:solidFill>
                  <a:schemeClr val="accent2">
                    <a:lumMod val="75000"/>
                  </a:schemeClr>
                </a:solidFill>
              </a:rPr>
              <a:t>ОБ’ЄКТОМ КРЕДИТУВАННЯ Є ПРИДБАННЯ/ВСТАНОВЛЕННЯ:</a:t>
            </a:r>
          </a:p>
          <a:p>
            <a:pPr algn="just">
              <a:buFont typeface="Arial" pitchFamily="34" charset="0"/>
              <a:buChar char="•"/>
            </a:pPr>
            <a:r>
              <a:rPr lang="uk-UA" sz="1500" dirty="0" smtClean="0"/>
              <a:t>обладнання для облаштування індивідуальних теплових пунктів;</a:t>
            </a:r>
          </a:p>
          <a:p>
            <a:pPr algn="just">
              <a:buFont typeface="Arial" pitchFamily="34" charset="0"/>
              <a:buChar char="•"/>
            </a:pPr>
            <a:r>
              <a:rPr lang="uk-UA" sz="1500" dirty="0" smtClean="0"/>
              <a:t>регуляторів теплового потоку за погодними умовами;</a:t>
            </a:r>
          </a:p>
          <a:p>
            <a:pPr algn="just">
              <a:buFont typeface="Arial" pitchFamily="34" charset="0"/>
              <a:buChar char="•"/>
            </a:pPr>
            <a:r>
              <a:rPr lang="uk-UA" sz="1500" dirty="0" smtClean="0"/>
              <a:t>вузлів обліку води та теплової енергії, зокрема засобів обліку та відповідного додаткового обладнання і матеріалів до них;</a:t>
            </a:r>
          </a:p>
          <a:p>
            <a:pPr algn="just">
              <a:buFont typeface="Arial" pitchFamily="34" charset="0"/>
              <a:buChar char="•"/>
            </a:pPr>
            <a:r>
              <a:rPr lang="uk-UA" sz="1500" dirty="0" smtClean="0"/>
              <a:t>робіт з теплоізоляції (зовнішні стіни, підвальні приміщення, горища, покрівлі, фундаменти);</a:t>
            </a:r>
          </a:p>
          <a:p>
            <a:pPr algn="just">
              <a:buFont typeface="Arial" pitchFamily="34" charset="0"/>
              <a:buChar char="•"/>
            </a:pPr>
            <a:r>
              <a:rPr lang="uk-UA" sz="1500" dirty="0" smtClean="0"/>
              <a:t>вікон із двокамерними </a:t>
            </a:r>
            <a:r>
              <a:rPr lang="uk-UA" sz="1500" dirty="0" err="1" smtClean="0"/>
              <a:t>енергоефективними</a:t>
            </a:r>
            <a:r>
              <a:rPr lang="uk-UA" sz="1500" dirty="0" smtClean="0"/>
              <a:t> склопакетами (з енергозберігаючим склом) для місць загального користування;</a:t>
            </a:r>
          </a:p>
          <a:p>
            <a:pPr algn="just">
              <a:buFont typeface="Arial" pitchFamily="34" charset="0"/>
              <a:buChar char="•"/>
            </a:pPr>
            <a:r>
              <a:rPr lang="uk-UA" sz="1500" dirty="0" smtClean="0"/>
              <a:t>обладнання для модернізації систем освітлення місць загального користування.</a:t>
            </a:r>
          </a:p>
          <a:p>
            <a:pPr algn="just"/>
            <a:endParaRPr lang="uk-UA" sz="15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just"/>
            <a:r>
              <a:rPr lang="uk-UA" sz="1500" dirty="0" smtClean="0">
                <a:solidFill>
                  <a:schemeClr val="accent2">
                    <a:lumMod val="75000"/>
                  </a:schemeClr>
                </a:solidFill>
              </a:rPr>
              <a:t>ВАЛЮТА КРЕДИТУ</a:t>
            </a:r>
          </a:p>
          <a:p>
            <a:pPr algn="just"/>
            <a:r>
              <a:rPr lang="uk-UA" sz="1500" dirty="0" smtClean="0"/>
              <a:t>гривня</a:t>
            </a:r>
          </a:p>
          <a:p>
            <a:pPr algn="just"/>
            <a:endParaRPr lang="uk-UA" sz="15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just"/>
            <a:r>
              <a:rPr lang="uk-UA" sz="1500" dirty="0" smtClean="0">
                <a:solidFill>
                  <a:schemeClr val="accent2">
                    <a:lumMod val="75000"/>
                  </a:schemeClr>
                </a:solidFill>
              </a:rPr>
              <a:t>СТРОК КРЕДИТУВАННЯ</a:t>
            </a:r>
          </a:p>
          <a:p>
            <a:pPr algn="just">
              <a:buFont typeface="Arial" pitchFamily="34" charset="0"/>
              <a:buChar char="•"/>
            </a:pPr>
            <a:r>
              <a:rPr lang="uk-UA" sz="1500" dirty="0" smtClean="0"/>
              <a:t>до 5 років при придбанні обладнання/устаткування;</a:t>
            </a:r>
          </a:p>
          <a:p>
            <a:pPr algn="just">
              <a:buFont typeface="Arial" pitchFamily="34" charset="0"/>
              <a:buChar char="•"/>
            </a:pPr>
            <a:r>
              <a:rPr lang="uk-UA" sz="1500" dirty="0" smtClean="0"/>
              <a:t>до 3 років при модернізації, оздобленні приміщень.</a:t>
            </a:r>
          </a:p>
          <a:p>
            <a:pPr algn="just"/>
            <a:endParaRPr lang="uk-UA" sz="15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just"/>
            <a:r>
              <a:rPr lang="uk-UA" sz="1500" dirty="0" smtClean="0">
                <a:solidFill>
                  <a:schemeClr val="accent2">
                    <a:lumMod val="75000"/>
                  </a:schemeClr>
                </a:solidFill>
              </a:rPr>
              <a:t>СУМА КРЕДИТУ</a:t>
            </a:r>
          </a:p>
          <a:p>
            <a:pPr algn="just"/>
            <a:r>
              <a:rPr lang="uk-UA" sz="1500" dirty="0" smtClean="0"/>
              <a:t>від 10 тис. грн. до 30 млн. </a:t>
            </a:r>
            <a:r>
              <a:rPr lang="uk-UA" sz="1500" dirty="0" err="1" smtClean="0"/>
              <a:t>грн</a:t>
            </a:r>
            <a:r>
              <a:rPr lang="uk-UA" sz="1500" dirty="0" smtClean="0"/>
              <a:t> .(включно)</a:t>
            </a:r>
            <a:endParaRPr lang="uk-UA" sz="1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Заголовок 4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2400" dirty="0" smtClean="0">
                <a:solidFill>
                  <a:schemeClr val="accent2">
                    <a:lumMod val="75000"/>
                  </a:schemeClr>
                </a:solidFill>
              </a:rPr>
              <a:t>Програма сприяння оптимізації </a:t>
            </a:r>
            <a:r>
              <a:rPr lang="uk-UA" sz="2400" dirty="0" err="1" smtClean="0">
                <a:solidFill>
                  <a:schemeClr val="accent2">
                    <a:lumMod val="75000"/>
                  </a:schemeClr>
                </a:solidFill>
              </a:rPr>
              <a:t>енергоефективності</a:t>
            </a:r>
            <a:endParaRPr lang="uk-UA" sz="2400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164" y="1404366"/>
            <a:ext cx="3096344" cy="5485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Прямоугольник 45"/>
          <p:cNvSpPr/>
          <p:nvPr/>
        </p:nvSpPr>
        <p:spPr>
          <a:xfrm>
            <a:off x="3690516" y="1404367"/>
            <a:ext cx="6624736" cy="447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sz="1500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uk-UA" sz="1500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uk-UA" sz="150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uk-UA" sz="1500" dirty="0" smtClean="0">
                <a:solidFill>
                  <a:schemeClr val="accent2">
                    <a:lumMod val="75000"/>
                  </a:schemeClr>
                </a:solidFill>
              </a:rPr>
              <a:t>ВЛАСНИЙ (АВАНСОВИЙ) ВНЕСОК</a:t>
            </a:r>
          </a:p>
          <a:p>
            <a:pPr algn="just"/>
            <a:r>
              <a:rPr lang="uk-UA" sz="1500" dirty="0" smtClean="0"/>
              <a:t>сплачується до надання кредитних коштів та визначається залежно від функціонального призначення Об’єкта кредитування у розмірі:</a:t>
            </a:r>
          </a:p>
          <a:p>
            <a:pPr algn="just">
              <a:buFont typeface="Arial" pitchFamily="34" charset="0"/>
              <a:buChar char="•"/>
            </a:pPr>
            <a:r>
              <a:rPr lang="uk-UA" sz="1500" dirty="0" smtClean="0"/>
              <a:t>30% і більше – для обладнання / устаткування,</a:t>
            </a:r>
          </a:p>
          <a:p>
            <a:pPr algn="just">
              <a:buFont typeface="Arial" pitchFamily="34" charset="0"/>
              <a:buChar char="•"/>
            </a:pPr>
            <a:r>
              <a:rPr lang="uk-UA" sz="1500" dirty="0" smtClean="0"/>
              <a:t>40% і більше – при модернізації, оздобленні приміщень, або придбанні комплектуючих, інше.</a:t>
            </a:r>
          </a:p>
          <a:p>
            <a:pPr algn="just"/>
            <a:endParaRPr lang="uk-UA" sz="15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just"/>
            <a:r>
              <a:rPr lang="uk-UA" sz="1500" dirty="0" smtClean="0">
                <a:solidFill>
                  <a:schemeClr val="accent2">
                    <a:lumMod val="75000"/>
                  </a:schemeClr>
                </a:solidFill>
              </a:rPr>
              <a:t>ПРОЦЕНТА СТАВКА</a:t>
            </a:r>
          </a:p>
          <a:p>
            <a:pPr algn="just"/>
            <a:r>
              <a:rPr lang="uk-UA" sz="1500" dirty="0" smtClean="0"/>
              <a:t>від 23,8%</a:t>
            </a:r>
          </a:p>
          <a:p>
            <a:pPr algn="just"/>
            <a:endParaRPr lang="uk-UA" sz="15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just"/>
            <a:r>
              <a:rPr lang="uk-UA" sz="1500" dirty="0" smtClean="0">
                <a:solidFill>
                  <a:schemeClr val="accent2">
                    <a:lumMod val="75000"/>
                  </a:schemeClr>
                </a:solidFill>
              </a:rPr>
              <a:t>КОМІСІЙНА ВИНАГОРОДА</a:t>
            </a:r>
          </a:p>
          <a:p>
            <a:pPr algn="just">
              <a:buFont typeface="Arial" pitchFamily="34" charset="0"/>
              <a:buChar char="•"/>
            </a:pPr>
            <a:r>
              <a:rPr lang="uk-UA" sz="1500" dirty="0" smtClean="0"/>
              <a:t>за надання – відсутня;</a:t>
            </a:r>
          </a:p>
          <a:p>
            <a:pPr algn="just">
              <a:buFont typeface="Arial" pitchFamily="34" charset="0"/>
              <a:buChar char="•"/>
            </a:pPr>
            <a:r>
              <a:rPr lang="uk-UA" sz="1500" dirty="0" smtClean="0"/>
              <a:t>за управління – 0,1% щомісячно від суми кредиту.</a:t>
            </a:r>
          </a:p>
          <a:p>
            <a:pPr algn="just"/>
            <a:endParaRPr lang="uk-UA" sz="1500" dirty="0" smtClean="0"/>
          </a:p>
          <a:p>
            <a:pPr algn="just"/>
            <a:r>
              <a:rPr lang="uk-UA" sz="1500" dirty="0" smtClean="0">
                <a:solidFill>
                  <a:schemeClr val="accent2">
                    <a:lumMod val="75000"/>
                  </a:schemeClr>
                </a:solidFill>
              </a:rPr>
              <a:t>ВІДСТРОЧКА ПОГАШЕННЯ ОСНОВНОГО БОРГУ</a:t>
            </a:r>
          </a:p>
          <a:p>
            <a:pPr algn="just"/>
            <a:r>
              <a:rPr lang="uk-UA" sz="1500" dirty="0" smtClean="0"/>
              <a:t>до 6 місяців</a:t>
            </a:r>
            <a:endParaRPr lang="uk-UA" sz="1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Заголовок 4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2400" dirty="0" smtClean="0">
                <a:solidFill>
                  <a:schemeClr val="accent2">
                    <a:lumMod val="75000"/>
                  </a:schemeClr>
                </a:solidFill>
              </a:rPr>
              <a:t>Програма сприяння оптимізації </a:t>
            </a:r>
            <a:r>
              <a:rPr lang="uk-UA" sz="2400" dirty="0" err="1" smtClean="0">
                <a:solidFill>
                  <a:schemeClr val="accent2">
                    <a:lumMod val="75000"/>
                  </a:schemeClr>
                </a:solidFill>
              </a:rPr>
              <a:t>енергоефективності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164" y="1404366"/>
            <a:ext cx="3096344" cy="5485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Прямоугольник 45"/>
          <p:cNvSpPr/>
          <p:nvPr/>
        </p:nvSpPr>
        <p:spPr>
          <a:xfrm>
            <a:off x="3762524" y="2124447"/>
            <a:ext cx="648072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500" dirty="0" smtClean="0">
                <a:solidFill>
                  <a:schemeClr val="accent2">
                    <a:lumMod val="75000"/>
                  </a:schemeClr>
                </a:solidFill>
              </a:rPr>
              <a:t>ОСОБЛИВІ УМОВИ КРЕДИТУВАННЯ</a:t>
            </a:r>
          </a:p>
          <a:p>
            <a:pPr algn="just"/>
            <a:r>
              <a:rPr lang="uk-UA" sz="1500" dirty="0" smtClean="0"/>
              <a:t>Позичальник має можливість отримати </a:t>
            </a:r>
            <a:r>
              <a:rPr lang="uk-UA" sz="1500" b="1" dirty="0" smtClean="0"/>
              <a:t>відшкодування частини суми кредиту у розмірі до 40% суми кредиту, </a:t>
            </a:r>
            <a:r>
              <a:rPr lang="uk-UA" sz="1500" dirty="0" smtClean="0"/>
              <a:t>але не більш як 10 тис. грн. в розрахунку на одну квартиру багатоквартирного будинку за одним кредитним договором, за рахунок бюджетних коштів. </a:t>
            </a:r>
          </a:p>
          <a:p>
            <a:pPr algn="just"/>
            <a:endParaRPr lang="uk-UA" sz="1500" dirty="0" smtClean="0"/>
          </a:p>
          <a:p>
            <a:pPr algn="just"/>
            <a:r>
              <a:rPr lang="uk-UA" sz="1500" dirty="0" smtClean="0"/>
              <a:t>Право на таке відшкодування може бути використано Позичальником один раз протягом одного бюджетного періоду.</a:t>
            </a:r>
          </a:p>
          <a:p>
            <a:pPr algn="just"/>
            <a:endParaRPr lang="uk-UA" sz="1500" dirty="0" smtClean="0"/>
          </a:p>
          <a:p>
            <a:pPr algn="just"/>
            <a:r>
              <a:rPr lang="uk-UA" sz="1500" dirty="0" smtClean="0"/>
              <a:t>Бюджетні кошти не можуть бути спрямовані на сплату будь-яких штрафів та/або пені, нарахованих згідно з умовами кредитного договору, укладеного з Позичальником.</a:t>
            </a:r>
            <a:endParaRPr lang="uk-UA" sz="1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Заголовок 4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СХЕМА ОТРИМАНННЯ ВІДШОДУВАННЯ</a:t>
            </a:r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0236" y="1404367"/>
            <a:ext cx="8712968" cy="5285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Заголовок 4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СХЕМА ОТРИМАНННЯ ВІДШОДУВАННЯ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188" y="1404367"/>
            <a:ext cx="9145016" cy="540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EximColors">
      <a:dk1>
        <a:sysClr val="windowText" lastClr="000000"/>
      </a:dk1>
      <a:lt1>
        <a:sysClr val="window" lastClr="FFFFFF"/>
      </a:lt1>
      <a:dk2>
        <a:srgbClr val="1D3B79"/>
      </a:dk2>
      <a:lt2>
        <a:srgbClr val="E5E5EF"/>
      </a:lt2>
      <a:accent1>
        <a:srgbClr val="1D3B79"/>
      </a:accent1>
      <a:accent2>
        <a:srgbClr val="505F96"/>
      </a:accent2>
      <a:accent3>
        <a:srgbClr val="878BB4"/>
      </a:accent3>
      <a:accent4>
        <a:srgbClr val="C1C1D9"/>
      </a:accent4>
      <a:accent5>
        <a:srgbClr val="E5E5EF"/>
      </a:accent5>
      <a:accent6>
        <a:srgbClr val="EDB823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3217</TotalTime>
  <Words>446</Words>
  <Application>Microsoft Office PowerPoint</Application>
  <PresentationFormat>Произвольный</PresentationFormat>
  <Paragraphs>67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Публічне акціонерне товариство «Державний експортно-імпортний банк України»</vt:lpstr>
      <vt:lpstr>Програма сприяння оптимізації енергоефективності</vt:lpstr>
      <vt:lpstr>Програма сприяння оптимізації енергоефективності</vt:lpstr>
      <vt:lpstr>Програма сприяння оптимізації енергоефективності</vt:lpstr>
      <vt:lpstr>Програма сприяння оптимізації енергоефективності</vt:lpstr>
      <vt:lpstr>СХЕМА ОТРИМАНННЯ ВІДШОДУВАННЯ</vt:lpstr>
      <vt:lpstr>СХЕМА ОТРИМАНННЯ ВІДШОДУВАННЯ</vt:lpstr>
    </vt:vector>
  </TitlesOfParts>
  <Company>bank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UkrExinBank</dc:creator>
  <cp:lastModifiedBy>Agre</cp:lastModifiedBy>
  <cp:revision>356</cp:revision>
  <dcterms:created xsi:type="dcterms:W3CDTF">2013-05-27T07:57:52Z</dcterms:created>
  <dcterms:modified xsi:type="dcterms:W3CDTF">2015-06-25T13:10:53Z</dcterms:modified>
</cp:coreProperties>
</file>