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0" r:id="rId2"/>
    <p:sldId id="311" r:id="rId3"/>
    <p:sldId id="309" r:id="rId4"/>
    <p:sldId id="312" r:id="rId5"/>
    <p:sldId id="313" r:id="rId6"/>
    <p:sldId id="314" r:id="rId7"/>
  </p:sldIdLst>
  <p:sldSz cx="10693400" cy="7561263"/>
  <p:notesSz cx="6794500" cy="9931400"/>
  <p:defaultTextStyle>
    <a:defPPr>
      <a:defRPr lang="ru-RU"/>
    </a:defPPr>
    <a:lvl1pPr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96888" indent="-39688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95363" indent="-80963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492250" indent="-120650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990725" indent="-161925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B79"/>
    <a:srgbClr val="EDB823"/>
    <a:srgbClr val="505F96"/>
    <a:srgbClr val="005426"/>
    <a:srgbClr val="878BB4"/>
    <a:srgbClr val="C1C1D9"/>
    <a:srgbClr val="4F5F96"/>
    <a:srgbClr val="E5E5E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4660"/>
  </p:normalViewPr>
  <p:slideViewPr>
    <p:cSldViewPr>
      <p:cViewPr varScale="1">
        <p:scale>
          <a:sx n="59" d="100"/>
          <a:sy n="59" d="100"/>
        </p:scale>
        <p:origin x="-1380" y="-96"/>
      </p:cViewPr>
      <p:guideLst>
        <p:guide orient="horz" pos="4599"/>
        <p:guide orient="horz" pos="546"/>
        <p:guide pos="522"/>
        <p:guide pos="6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52" y="-90"/>
      </p:cViewPr>
      <p:guideLst>
        <p:guide orient="horz" pos="3129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D61BADD-7E83-4063-A08A-9D578FE79F1E}" type="datetimeFigureOut">
              <a:rPr lang="ru-RU"/>
              <a:pPr>
                <a:defRPr/>
              </a:pPr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E3A34EA-C0B2-47CF-892E-105B29C5B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EDFF84-5F1D-4354-85B2-318B92FC67E1}" type="datetimeFigureOut">
              <a:rPr lang="ru-RU"/>
              <a:pPr>
                <a:defRPr/>
              </a:pPr>
              <a:t>25.06.2015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4538"/>
            <a:ext cx="52641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58" tIns="45729" rIns="91458" bIns="45729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 defTabSz="99582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8D0373-403C-4E66-BCC6-C53EBF91B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6888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5363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92250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90725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89068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6881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4696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82509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5163" y="2348895"/>
            <a:ext cx="7576232" cy="1620771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5163" y="4284717"/>
            <a:ext cx="7539976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9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CAD1DD9-8D6B-4E85-B20C-121C9C9963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Подраздел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365" y="3708623"/>
            <a:ext cx="7272808" cy="1501751"/>
          </a:xfrm>
        </p:spPr>
        <p:txBody>
          <a:bodyPr anchor="t"/>
          <a:lstStyle>
            <a:lvl1pPr algn="ctr">
              <a:defRPr sz="4400" b="1" cap="none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22365" y="5220791"/>
            <a:ext cx="7272808" cy="1654026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1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2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4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2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8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6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5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80FE4E5-2D71-4BEB-BF09-339A83BCDE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533" y="296333"/>
            <a:ext cx="8424998" cy="804333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797" y="1692400"/>
            <a:ext cx="9475933" cy="4896544"/>
          </a:xfrm>
        </p:spPr>
        <p:txBody>
          <a:bodyPr/>
          <a:lstStyle>
            <a:lvl1pPr>
              <a:buClr>
                <a:schemeClr val="tx2"/>
              </a:buClr>
              <a:defRPr sz="2000">
                <a:latin typeface="Arial" pitchFamily="34" charset="0"/>
                <a:cs typeface="Arial" pitchFamily="34" charset="0"/>
              </a:defRPr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chemeClr val="tx2"/>
              </a:buClr>
              <a:defRPr sz="1800">
                <a:latin typeface="Arial" pitchFamily="34" charset="0"/>
                <a:cs typeface="Arial" pitchFamily="34" charset="0"/>
              </a:defRPr>
            </a:lvl3pPr>
            <a:lvl4pPr>
              <a:buClr>
                <a:schemeClr val="tx2"/>
              </a:buClr>
              <a:defRPr sz="1600">
                <a:latin typeface="Arial" pitchFamily="34" charset="0"/>
                <a:cs typeface="Arial" pitchFamily="34" charset="0"/>
              </a:defRPr>
            </a:lvl4pPr>
            <a:lvl5pPr>
              <a:buClr>
                <a:schemeClr val="tx2"/>
              </a:buCl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85CA542-C1EF-4394-8088-6509B56F76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9424" y="1692533"/>
            <a:ext cx="4517276" cy="70536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9424" y="2397901"/>
            <a:ext cx="4517276" cy="4356478"/>
          </a:xfrm>
        </p:spPr>
        <p:txBody>
          <a:bodyPr/>
          <a:lstStyle>
            <a:lvl1pPr>
              <a:buClr>
                <a:schemeClr val="tx2"/>
              </a:buClr>
              <a:defRPr sz="1800"/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1600"/>
            </a:lvl2pPr>
            <a:lvl3pPr>
              <a:buClr>
                <a:schemeClr val="tx2"/>
              </a:buClr>
              <a:defRPr sz="1400"/>
            </a:lvl3pPr>
            <a:lvl4pPr>
              <a:buClr>
                <a:schemeClr val="tx2"/>
              </a:buClr>
              <a:defRPr sz="1200"/>
            </a:lvl4pPr>
            <a:lvl5pPr>
              <a:buClr>
                <a:schemeClr val="tx2"/>
              </a:buClr>
              <a:defRPr sz="12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9896" y="1692533"/>
            <a:ext cx="4578836" cy="70536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9896" y="2397901"/>
            <a:ext cx="4578836" cy="4356478"/>
          </a:xfrm>
        </p:spPr>
        <p:txBody>
          <a:bodyPr/>
          <a:lstStyle>
            <a:lvl1pPr>
              <a:buClr>
                <a:schemeClr val="tx2"/>
              </a:buClr>
              <a:defRPr sz="1800"/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1600"/>
            </a:lvl2pPr>
            <a:lvl3pPr>
              <a:buClr>
                <a:schemeClr val="tx2"/>
              </a:buClr>
              <a:defRPr sz="1400"/>
            </a:lvl3pPr>
            <a:lvl4pPr>
              <a:buClr>
                <a:schemeClr val="tx2"/>
              </a:buClr>
              <a:defRPr sz="1200"/>
            </a:lvl4pPr>
            <a:lvl5pPr>
              <a:buClr>
                <a:schemeClr val="tx2"/>
              </a:buClr>
              <a:defRPr sz="12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58F5E-CED3-47EA-B086-0059DA3172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905000" y="296863"/>
            <a:ext cx="8389938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2" tIns="49782" rIns="99562" bIns="497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2625" y="1620838"/>
            <a:ext cx="9475788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2" tIns="49782" rIns="99562" bIns="49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ctr" defTabSz="995627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64488" y="7008813"/>
            <a:ext cx="2495550" cy="401637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r" defTabSz="995627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478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235DF57-EA39-4BC5-A881-3CE67A732E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95363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1D3B79"/>
          </a:solidFill>
          <a:latin typeface="Arial" pitchFamily="34" charset="0"/>
          <a:ea typeface="+mj-ea"/>
          <a:cs typeface="Arial" pitchFamily="34" charset="0"/>
        </a:defRPr>
      </a:lvl1pPr>
      <a:lvl2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2pPr>
      <a:lvl3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3pPr>
      <a:lvl4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4pPr>
      <a:lvl5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5pPr>
      <a:lvl6pPr marL="4572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6pPr>
      <a:lvl7pPr marL="9144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7pPr>
      <a:lvl8pPr marL="13716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8pPr>
      <a:lvl9pPr marL="18288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defTabSz="995363" rtl="0" eaLnBrk="0" fontAlgn="base" hangingPunct="0">
        <a:spcBef>
          <a:spcPts val="1800"/>
        </a:spcBef>
        <a:spcAft>
          <a:spcPct val="0"/>
        </a:spcAft>
        <a:buFont typeface="Arial" charset="0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08038" indent="-309563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43013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741488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39963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737975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788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602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415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14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27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41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254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068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881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696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509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0</a:t>
            </a:fld>
            <a:endParaRPr lang="ru-RU" dirty="0"/>
          </a:p>
        </p:txBody>
      </p:sp>
      <p:pic>
        <p:nvPicPr>
          <p:cNvPr id="12" name="Рисунок 11" descr="титу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171" y="1476375"/>
            <a:ext cx="4332281" cy="3096344"/>
          </a:xfrm>
          <a:prstGeom prst="rect">
            <a:avLst/>
          </a:prstGeom>
        </p:spPr>
      </p:pic>
      <p:sp>
        <p:nvSpPr>
          <p:cNvPr id="5" name="Заголовок 42"/>
          <p:cNvSpPr>
            <a:spLocks noGrp="1"/>
          </p:cNvSpPr>
          <p:nvPr>
            <p:ph type="title"/>
          </p:nvPr>
        </p:nvSpPr>
        <p:spPr>
          <a:xfrm>
            <a:off x="1602284" y="468263"/>
            <a:ext cx="8424998" cy="804333"/>
          </a:xfrm>
        </p:spPr>
        <p:txBody>
          <a:bodyPr/>
          <a:lstStyle/>
          <a:p>
            <a:r>
              <a:rPr lang="uk-UA" dirty="0" smtClean="0"/>
              <a:t>Публічне акціонерне товариство</a:t>
            </a:r>
            <a:br>
              <a:rPr lang="uk-UA" dirty="0" smtClean="0"/>
            </a:br>
            <a:r>
              <a:rPr lang="uk-UA" dirty="0" smtClean="0"/>
              <a:t>«Державний експортно-імпортний банк України»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38388" y="4644727"/>
            <a:ext cx="6048672" cy="50783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b="1" cap="all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Кредити для фізичних осіб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674292" y="5364807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Державної програми з енергозбереження – </a:t>
            </a:r>
            <a:r>
              <a:rPr lang="uk-UA" sz="30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“ТЕПЛЕ ЖИТЛО”</a:t>
            </a:r>
          </a:p>
        </p:txBody>
      </p:sp>
      <p:pic>
        <p:nvPicPr>
          <p:cNvPr id="20" name="Рисунок 19" descr="другое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2564" y="2124447"/>
            <a:ext cx="3268306" cy="2241798"/>
          </a:xfrm>
          <a:prstGeom prst="rect">
            <a:avLst/>
          </a:prstGeom>
        </p:spPr>
      </p:pic>
      <p:pic>
        <p:nvPicPr>
          <p:cNvPr id="24" name="Рисунок 23" descr="титул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0956" y="1620391"/>
            <a:ext cx="2232248" cy="2072802"/>
          </a:xfrm>
          <a:prstGeom prst="rect">
            <a:avLst/>
          </a:prstGeom>
        </p:spPr>
      </p:pic>
      <p:pic>
        <p:nvPicPr>
          <p:cNvPr id="25" name="Рисунок 24" descr="т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22964" y="3348583"/>
            <a:ext cx="2232248" cy="99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Кредити для фізичних осіб в рамках Державної програми з енергозбереження - «Тепле житло»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22564" y="1620391"/>
            <a:ext cx="58326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17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7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ПОЗИЧАЛЬНИКИ:</a:t>
            </a:r>
            <a:endParaRPr lang="uk-UA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фізичні особи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які мають достатню платоспроможність, фінансову стабільність та відповідають усім вимогам Банку, у тому числі таким критеріям: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є резидентами; </a:t>
            </a:r>
          </a:p>
          <a:p>
            <a:pPr algn="just"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вік: від 23 років до моменту настання пенсійного віку (на дату закінчення строку кредитування);</a:t>
            </a:r>
          </a:p>
          <a:p>
            <a:pPr algn="just"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позичальники або їх подружжя володіють на праві власності (у тому числі, на праві спільної власності) нерухомим майном, на модернізацію якого (з метою здійснення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енергоефективних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заходів) будуть спрямовані кредитні кошти.</a:t>
            </a:r>
            <a:endParaRPr lang="uk-UA" sz="1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1700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теплый дом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148" y="1332359"/>
            <a:ext cx="3384376" cy="2868655"/>
          </a:xfrm>
          <a:prstGeom prst="rect">
            <a:avLst/>
          </a:prstGeom>
        </p:spPr>
      </p:pic>
      <p:pic>
        <p:nvPicPr>
          <p:cNvPr id="13" name="Рисунок 12" descr="человечки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0796" y="1548383"/>
            <a:ext cx="1443866" cy="902417"/>
          </a:xfrm>
          <a:prstGeom prst="rect">
            <a:avLst/>
          </a:prstGeom>
        </p:spPr>
      </p:pic>
      <p:pic>
        <p:nvPicPr>
          <p:cNvPr id="14" name="Рисунок 13" descr="семья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156" y="3924647"/>
            <a:ext cx="3549690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Заголовок 5"/>
          <p:cNvSpPr>
            <a:spLocks noGrp="1"/>
          </p:cNvSpPr>
          <p:nvPr>
            <p:ph type="title"/>
          </p:nvPr>
        </p:nvSpPr>
        <p:spPr>
          <a:xfrm>
            <a:off x="1962324" y="324247"/>
            <a:ext cx="7992888" cy="675986"/>
          </a:xfrm>
        </p:spPr>
        <p:txBody>
          <a:bodyPr/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Об'єкти кредитування для фізичних осіб в рамках Державної програми з енергозбереження - «Тепле житло»</a:t>
            </a:r>
            <a:endParaRPr lang="ru-RU" sz="2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оте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204" y="3420591"/>
            <a:ext cx="1440160" cy="1497767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666180" y="1548383"/>
            <a:ext cx="1800200" cy="138499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Котел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з використанням будь-яких видів палива та енергії (за винятком природного газу)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86460" y="1188343"/>
            <a:ext cx="4608512" cy="30777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Енергоефективне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обладнання та матеріали: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227020" y="1548383"/>
            <a:ext cx="1944216" cy="20313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Інші роботи, обладнання та матеріали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для утеплення свого житла, які не включені до затвердженого КМУ переліку обладнання /робіт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" name="Рисунок 40" descr="2014-04-22-139815835490cbd06d76efc457e034b417bef995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3044" y="3852639"/>
            <a:ext cx="1584176" cy="1324371"/>
          </a:xfrm>
          <a:prstGeom prst="rect">
            <a:avLst/>
          </a:prstGeom>
        </p:spPr>
      </p:pic>
      <p:sp>
        <p:nvSpPr>
          <p:cNvPr id="43" name="Стрелка вниз 42"/>
          <p:cNvSpPr/>
          <p:nvPr/>
        </p:nvSpPr>
        <p:spPr>
          <a:xfrm>
            <a:off x="5130676" y="1548383"/>
            <a:ext cx="43204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66180" y="1548383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58468" y="1188343"/>
            <a:ext cx="36004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227020" y="1548383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634732" y="6372919"/>
            <a:ext cx="2016223" cy="292100"/>
          </a:xfrm>
          <a:prstGeom prst="roundRect">
            <a:avLst/>
          </a:prstGeom>
          <a:noFill/>
          <a:ln w="15875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altLang="uk-UA" sz="11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 </a:t>
            </a:r>
            <a:r>
              <a:rPr lang="uk-UA" altLang="uk-UA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більше 10 тис</a:t>
            </a:r>
            <a:r>
              <a:rPr lang="uk-UA" altLang="uk-UA" sz="11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грн.</a:t>
            </a:r>
            <a:endParaRPr lang="uk-UA" altLang="uk-UA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818308" y="6300911"/>
            <a:ext cx="1296144" cy="432048"/>
          </a:xfrm>
          <a:prstGeom prst="roundRect">
            <a:avLst/>
          </a:prstGeom>
          <a:noFill/>
          <a:ln w="15875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altLang="uk-UA" sz="11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 </a:t>
            </a:r>
            <a:r>
              <a:rPr lang="uk-UA" altLang="uk-UA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більше 5 тис</a:t>
            </a:r>
            <a:r>
              <a:rPr lang="uk-UA" altLang="uk-UA" sz="11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грн.</a:t>
            </a:r>
            <a:endParaRPr lang="uk-UA" altLang="uk-UA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482604" y="6228903"/>
            <a:ext cx="1001423" cy="504056"/>
          </a:xfrm>
          <a:prstGeom prst="ellipse">
            <a:avLst/>
          </a:prstGeom>
          <a:solidFill>
            <a:srgbClr val="7030A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66180" y="5436815"/>
            <a:ext cx="2592288" cy="79208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uk-UA" sz="14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Відшкодування від</a:t>
            </a: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4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ДЕРЖАВИ</a:t>
            </a: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суми кредиту:</a:t>
            </a:r>
            <a:endParaRPr lang="uk-UA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738188" y="6300911"/>
            <a:ext cx="1008112" cy="504056"/>
          </a:xfrm>
          <a:prstGeom prst="ellipse">
            <a:avLst/>
          </a:prstGeom>
          <a:solidFill>
            <a:srgbClr val="7030A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k-UA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uk-UA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690516" y="5652839"/>
            <a:ext cx="4248472" cy="5040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uk-UA" sz="14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Відшкодування від ДЕРЖАВИ</a:t>
            </a: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суми кредиту:</a:t>
            </a:r>
            <a:endParaRPr lang="uk-UA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66180" y="5436815"/>
            <a:ext cx="43204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690516" y="5652839"/>
            <a:ext cx="43204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8155012" y="5580831"/>
            <a:ext cx="2016224" cy="5040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підлягає відшкодуванню</a:t>
            </a:r>
            <a:endParaRPr lang="uk-UA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227020" y="5508823"/>
            <a:ext cx="24567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1" name="Стрелка вниз 50"/>
          <p:cNvSpPr/>
          <p:nvPr/>
        </p:nvSpPr>
        <p:spPr>
          <a:xfrm>
            <a:off x="5346700" y="5292799"/>
            <a:ext cx="43204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низ 51"/>
          <p:cNvSpPr/>
          <p:nvPr/>
        </p:nvSpPr>
        <p:spPr>
          <a:xfrm>
            <a:off x="1314252" y="2988543"/>
            <a:ext cx="43204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>
            <a:off x="1386260" y="5076775"/>
            <a:ext cx="43204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низ 53"/>
          <p:cNvSpPr/>
          <p:nvPr/>
        </p:nvSpPr>
        <p:spPr>
          <a:xfrm>
            <a:off x="8947100" y="3636615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трелка вниз 65"/>
          <p:cNvSpPr/>
          <p:nvPr/>
        </p:nvSpPr>
        <p:spPr>
          <a:xfrm>
            <a:off x="9019108" y="5220791"/>
            <a:ext cx="43204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2610396" y="1836415"/>
            <a:ext cx="5472608" cy="338437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тепл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26420" y="1980431"/>
            <a:ext cx="1152128" cy="86409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906540" y="2124447"/>
            <a:ext cx="388843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матеріали для проведення робіт з теплоізоляції зовнішніх стін, підвальних приміщень, горищ, покрівель та фундаментів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754412" y="1980431"/>
            <a:ext cx="5112568" cy="936104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насо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8428" y="4284687"/>
            <a:ext cx="864095" cy="537890"/>
          </a:xfrm>
          <a:prstGeom prst="rect">
            <a:avLst/>
          </a:prstGeom>
        </p:spPr>
      </p:pic>
      <p:pic>
        <p:nvPicPr>
          <p:cNvPr id="12" name="Рисунок 11" descr="окн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82402" y="3060551"/>
            <a:ext cx="797397" cy="864096"/>
          </a:xfrm>
          <a:prstGeom prst="rect">
            <a:avLst/>
          </a:prstGeom>
        </p:spPr>
      </p:pic>
      <p:pic>
        <p:nvPicPr>
          <p:cNvPr id="13" name="Рисунок 12" descr="рекуперато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66580" y="4356695"/>
            <a:ext cx="720080" cy="690810"/>
          </a:xfrm>
          <a:prstGeom prst="rect">
            <a:avLst/>
          </a:prstGeom>
        </p:spPr>
      </p:pic>
      <p:pic>
        <p:nvPicPr>
          <p:cNvPr id="15" name="Рисунок 14" descr="счетчики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30876" y="3060551"/>
            <a:ext cx="834300" cy="504056"/>
          </a:xfrm>
          <a:prstGeom prst="rect">
            <a:avLst/>
          </a:prstGeom>
        </p:spPr>
      </p:pic>
      <p:pic>
        <p:nvPicPr>
          <p:cNvPr id="18" name="Рисунок 17" descr="солнце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4852" y="4212679"/>
            <a:ext cx="864096" cy="649696"/>
          </a:xfrm>
          <a:prstGeom prst="rect">
            <a:avLst/>
          </a:prstGeom>
        </p:spPr>
      </p:pic>
      <p:pic>
        <p:nvPicPr>
          <p:cNvPr id="19" name="Рисунок 18" descr="батаре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78748" y="3132559"/>
            <a:ext cx="720082" cy="504056"/>
          </a:xfrm>
          <a:prstGeom prst="rect">
            <a:avLst/>
          </a:prstGeom>
        </p:spPr>
      </p:pic>
      <p:pic>
        <p:nvPicPr>
          <p:cNvPr id="21" name="Рисунок 20" descr="батареи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30677" y="3132559"/>
            <a:ext cx="504055" cy="54199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3186460" y="3060551"/>
            <a:ext cx="172819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вікна з двокамерними </a:t>
            </a:r>
            <a:r>
              <a:rPr lang="uk-UA" sz="13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енергоефективними</a:t>
            </a: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склопакетами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986660" y="3564607"/>
            <a:ext cx="18722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радіатори опалення з терморегуляторами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914652" y="4212679"/>
            <a:ext cx="15121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рекуператори тепла вентиляційного повітря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682404" y="4788743"/>
            <a:ext cx="129614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теплові насоси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354812" y="4788743"/>
            <a:ext cx="158417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сонячні колектори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426820" y="4212679"/>
            <a:ext cx="1512168" cy="936104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682404" y="4212679"/>
            <a:ext cx="1296144" cy="936104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786860" y="3564607"/>
            <a:ext cx="12961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uk-UA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вузли обліку води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754412" y="3060551"/>
            <a:ext cx="2160240" cy="1008112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986660" y="3060551"/>
            <a:ext cx="1800200" cy="1008112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858868" y="3060551"/>
            <a:ext cx="1152128" cy="1008112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194572" y="4212679"/>
            <a:ext cx="2160240" cy="936104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Умови кредитування фізичних осіб в рамках Державної програми з енергозбереження - «Тепле житло»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гривн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0196" y="1620391"/>
            <a:ext cx="937678" cy="6239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18308" y="1620391"/>
            <a:ext cx="2859885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ВАЛЮТА КРЕДИТУ: 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гривня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сумм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2204" y="2412479"/>
            <a:ext cx="720080" cy="7845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46300" y="2628503"/>
            <a:ext cx="2499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СУМА КРЕДИТУ: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4612" y="2484487"/>
            <a:ext cx="51806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До 600 000,00 грн. – для м. Києва та області;</a:t>
            </a:r>
          </a:p>
          <a:p>
            <a:pPr algn="just"/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До 400 000,00 грн. – для інших регіонів України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сро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8788" y="1620391"/>
            <a:ext cx="960106" cy="7200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46900" y="1620391"/>
            <a:ext cx="2736304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СТРОК КРЕДИТУ: 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 5 років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аван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0196" y="3348583"/>
            <a:ext cx="864096" cy="7200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18308" y="3420591"/>
            <a:ext cx="3190168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АВАНСОВИЙ ВНЕСОК: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відсутній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процен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62724" y="3348583"/>
            <a:ext cx="1080120" cy="78128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86860" y="3348583"/>
            <a:ext cx="3078405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ПРОЦЕНТНА СТАВКА: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% (фіксована)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ком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8188" y="4212679"/>
            <a:ext cx="970070" cy="86409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90316" y="4428703"/>
            <a:ext cx="8223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КОМІСІЯ БАНКУ: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 надання кредиту 1,2% від суми кредиту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разово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залог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8188" y="5292799"/>
            <a:ext cx="1008112" cy="10081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962324" y="5580831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ЗАБЕЗПЕЧЕННЯ КРЕДИТУ: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78748" y="5220791"/>
            <a:ext cx="3960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Житлова нерухомість, яка введена в експлуатацію та належить позичальнику або його подружжю (у тому числі) на праві власності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18308" y="2484487"/>
            <a:ext cx="8064896" cy="707886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24" name="TextBox 23"/>
          <p:cNvSpPr txBox="1"/>
          <p:nvPr/>
        </p:nvSpPr>
        <p:spPr>
          <a:xfrm>
            <a:off x="1818308" y="4284687"/>
            <a:ext cx="8136904" cy="707886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25" name="TextBox 24"/>
          <p:cNvSpPr txBox="1"/>
          <p:nvPr/>
        </p:nvSpPr>
        <p:spPr>
          <a:xfrm>
            <a:off x="1818308" y="5220791"/>
            <a:ext cx="8136904" cy="1323439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0316" y="468263"/>
            <a:ext cx="7848872" cy="804333"/>
          </a:xfrm>
        </p:spPr>
        <p:txBody>
          <a:bodyPr/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Схема отримання відшкодування за кредитом для фізичних осіб в рамках Державної програми з енергозбереження - «Тепле житло»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7" name="Рисунок 6" descr="shema-01_pravki-01_6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0236" y="1548383"/>
            <a:ext cx="8754747" cy="504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85CA542-C1EF-4394-8088-6509B56F7612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96533" y="296333"/>
            <a:ext cx="8130687" cy="804333"/>
          </a:xfrm>
        </p:spPr>
        <p:txBody>
          <a:bodyPr/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Переваги кредиту для фізичних осіб в рамках Державної програми з енергозбереження - «Тепле житло» від УКРЕКСІМБАНК</a:t>
            </a:r>
            <a:endParaRPr lang="ru-RU" sz="2200" dirty="0"/>
          </a:p>
        </p:txBody>
      </p:sp>
      <p:sp>
        <p:nvSpPr>
          <p:cNvPr id="9" name="Овал 8"/>
          <p:cNvSpPr/>
          <p:nvPr/>
        </p:nvSpPr>
        <p:spPr>
          <a:xfrm>
            <a:off x="4626620" y="2700511"/>
            <a:ext cx="2088232" cy="18722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ПЕРЕВАГИ ВІД</a:t>
            </a:r>
          </a:p>
          <a:p>
            <a:pPr algn="ctr"/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 descr="укрекси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4692" y="3708623"/>
            <a:ext cx="764282" cy="692274"/>
          </a:xfrm>
          <a:prstGeom prst="rect">
            <a:avLst/>
          </a:prstGeom>
        </p:spPr>
      </p:pic>
      <p:pic>
        <p:nvPicPr>
          <p:cNvPr id="12" name="Рисунок 11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32131">
            <a:off x="4122564" y="2700511"/>
            <a:ext cx="648072" cy="51845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8188" y="1908423"/>
            <a:ext cx="3096344" cy="26642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Можливість </a:t>
            </a:r>
            <a:r>
              <a:rPr lang="uk-UA" sz="1600" b="1" u="sng" dirty="0" smtClean="0">
                <a:latin typeface="Times New Roman" pitchFamily="18" charset="0"/>
                <a:cs typeface="Times New Roman" pitchFamily="18" charset="0"/>
              </a:rPr>
              <a:t>отримання додаткових коштів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 проведення робіт з модернізації житла (здійснення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енергоефективних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заходів) та придбання інших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енергоефективних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матеріалів, які не підпадають під компенсацію Державою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26220" y="5148783"/>
            <a:ext cx="2952328" cy="9361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Фіксована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процентна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ставка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весь строк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кредитування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40407">
            <a:off x="4194572" y="4212679"/>
            <a:ext cx="648072" cy="518458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4410596" y="5364807"/>
            <a:ext cx="3096344" cy="10801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дострокового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погашення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кредиту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штрафних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санкцій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додаткових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комісій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050556" y="1332359"/>
            <a:ext cx="3024336" cy="64807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Відсутність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прихованих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комісій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8708" y="4716735"/>
            <a:ext cx="648072" cy="518458"/>
          </a:xfrm>
          <a:prstGeom prst="rect">
            <a:avLst/>
          </a:prstGeom>
        </p:spPr>
      </p:pic>
      <p:pic>
        <p:nvPicPr>
          <p:cNvPr id="25" name="Рисунок 24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6700" y="2052439"/>
            <a:ext cx="648072" cy="518458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7506940" y="4212679"/>
            <a:ext cx="2520280" cy="9361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кредиту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авансового </a:t>
            </a:r>
            <a:r>
              <a:rPr lang="ru-RU" sz="1600" b="1" u="sng" dirty="0" err="1" smtClean="0">
                <a:latin typeface="Times New Roman" pitchFamily="18" charset="0"/>
                <a:cs typeface="Times New Roman" pitchFamily="18" charset="0"/>
              </a:rPr>
              <a:t>внеску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34932" y="1836415"/>
            <a:ext cx="2592288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latin typeface="Times New Roman" pitchFamily="18" charset="0"/>
                <a:cs typeface="Times New Roman" pitchFamily="18" charset="0"/>
              </a:rPr>
              <a:t>Надання пільгового періоду (відстрочка)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погашення основного боргу за кредитом тривалістю до1-го року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Рисунок 27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12264" flipH="1">
            <a:off x="6714852" y="2772519"/>
            <a:ext cx="648072" cy="518458"/>
          </a:xfrm>
          <a:prstGeom prst="rect">
            <a:avLst/>
          </a:prstGeom>
        </p:spPr>
      </p:pic>
      <p:pic>
        <p:nvPicPr>
          <p:cNvPr id="29" name="Рисунок 28" descr="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71399" flipH="1">
            <a:off x="6634714" y="4155537"/>
            <a:ext cx="648072" cy="518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EximColors">
      <a:dk1>
        <a:sysClr val="windowText" lastClr="000000"/>
      </a:dk1>
      <a:lt1>
        <a:sysClr val="window" lastClr="FFFFFF"/>
      </a:lt1>
      <a:dk2>
        <a:srgbClr val="1D3B79"/>
      </a:dk2>
      <a:lt2>
        <a:srgbClr val="E5E5EF"/>
      </a:lt2>
      <a:accent1>
        <a:srgbClr val="1D3B79"/>
      </a:accent1>
      <a:accent2>
        <a:srgbClr val="505F96"/>
      </a:accent2>
      <a:accent3>
        <a:srgbClr val="878BB4"/>
      </a:accent3>
      <a:accent4>
        <a:srgbClr val="C1C1D9"/>
      </a:accent4>
      <a:accent5>
        <a:srgbClr val="E5E5EF"/>
      </a:accent5>
      <a:accent6>
        <a:srgbClr val="EDB823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3986</TotalTime>
  <Words>469</Words>
  <Application>Microsoft Office PowerPoint</Application>
  <PresentationFormat>Произвольный</PresentationFormat>
  <Paragraphs>68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Публічне акціонерне товариство «Державний експортно-імпортний банк України»</vt:lpstr>
      <vt:lpstr>Кредити для фізичних осіб в рамках Державної програми з енергозбереження - «Тепле житло»</vt:lpstr>
      <vt:lpstr>Об'єкти кредитування для фізичних осіб в рамках Державної програми з енергозбереження - «Тепле житло»</vt:lpstr>
      <vt:lpstr>Умови кредитування фізичних осіб в рамках Державної програми з енергозбереження - «Тепле житло»</vt:lpstr>
      <vt:lpstr>Схема отримання відшкодування за кредитом для фізичних осіб в рамках Державної програми з енергозбереження - «Тепле житло»</vt:lpstr>
      <vt:lpstr>Переваги кредиту для фізичних осіб в рамках Державної програми з енергозбереження - «Тепле житло» від УКРЕКСІМБАНК</vt:lpstr>
    </vt:vector>
  </TitlesOfParts>
  <Company>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UkrExinBank</dc:creator>
  <cp:lastModifiedBy>Agre</cp:lastModifiedBy>
  <cp:revision>434</cp:revision>
  <dcterms:created xsi:type="dcterms:W3CDTF">2013-05-27T07:57:52Z</dcterms:created>
  <dcterms:modified xsi:type="dcterms:W3CDTF">2015-06-25T13:12:27Z</dcterms:modified>
</cp:coreProperties>
</file>